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8"/>
  </p:notesMasterIdLst>
  <p:sldIdLst>
    <p:sldId id="296" r:id="rId2"/>
    <p:sldId id="297" r:id="rId3"/>
    <p:sldId id="298" r:id="rId4"/>
    <p:sldId id="299" r:id="rId5"/>
    <p:sldId id="300" r:id="rId6"/>
    <p:sldId id="301" r:id="rId7"/>
    <p:sldId id="302" r:id="rId8"/>
    <p:sldId id="303" r:id="rId9"/>
    <p:sldId id="304" r:id="rId10"/>
    <p:sldId id="305" r:id="rId11"/>
    <p:sldId id="306" r:id="rId12"/>
    <p:sldId id="307" r:id="rId13"/>
    <p:sldId id="329" r:id="rId14"/>
    <p:sldId id="308" r:id="rId15"/>
    <p:sldId id="322" r:id="rId16"/>
    <p:sldId id="323" r:id="rId17"/>
    <p:sldId id="310" r:id="rId18"/>
    <p:sldId id="324" r:id="rId19"/>
    <p:sldId id="325" r:id="rId20"/>
    <p:sldId id="326" r:id="rId21"/>
    <p:sldId id="313" r:id="rId22"/>
    <p:sldId id="311" r:id="rId23"/>
    <p:sldId id="317" r:id="rId24"/>
    <p:sldId id="315" r:id="rId25"/>
    <p:sldId id="316" r:id="rId26"/>
    <p:sldId id="330" r:id="rId27"/>
    <p:sldId id="314" r:id="rId28"/>
    <p:sldId id="327" r:id="rId29"/>
    <p:sldId id="312" r:id="rId30"/>
    <p:sldId id="328" r:id="rId31"/>
    <p:sldId id="319" r:id="rId32"/>
    <p:sldId id="318" r:id="rId33"/>
    <p:sldId id="331" r:id="rId34"/>
    <p:sldId id="332" r:id="rId35"/>
    <p:sldId id="333" r:id="rId36"/>
    <p:sldId id="334" r:id="rId3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B9489B66-A166-4A24-B55F-EDCB98E57948}">
          <p14:sldIdLst>
            <p14:sldId id="296"/>
          </p14:sldIdLst>
        </p14:section>
        <p14:section name="Построение многоразовых генераторов" id="{166FB796-C804-494D-81E1-46F5EBC53402}">
          <p14:sldIdLst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</p14:sldIdLst>
        </p14:section>
        <p14:section name="Реальные конструкции поточных шифров" id="{C4CD0A65-B822-46E5-B632-31A9388536BE}">
          <p14:sldIdLst>
            <p14:sldId id="329"/>
            <p14:sldId id="308"/>
            <p14:sldId id="322"/>
            <p14:sldId id="323"/>
            <p14:sldId id="310"/>
            <p14:sldId id="324"/>
            <p14:sldId id="325"/>
            <p14:sldId id="326"/>
          </p14:sldIdLst>
        </p14:section>
        <p14:section name="Практические аспекты" id="{59469AD1-2B57-4335-8612-62B992E44F08}">
          <p14:sldIdLst>
            <p14:sldId id="313"/>
            <p14:sldId id="311"/>
            <p14:sldId id="317"/>
            <p14:sldId id="315"/>
            <p14:sldId id="316"/>
            <p14:sldId id="330"/>
            <p14:sldId id="314"/>
            <p14:sldId id="327"/>
            <p14:sldId id="312"/>
            <p14:sldId id="328"/>
            <p14:sldId id="319"/>
            <p14:sldId id="318"/>
          </p14:sldIdLst>
        </p14:section>
        <p14:section name="ПО" id="{29E0F7B5-1983-4756-B785-5B06264B11FB}">
          <p14:sldIdLst>
            <p14:sldId id="331"/>
            <p14:sldId id="332"/>
            <p14:sldId id="333"/>
            <p14:sldId id="33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41" autoAdjust="0"/>
    <p:restoredTop sz="94664" autoAdjust="0"/>
  </p:normalViewPr>
  <p:slideViewPr>
    <p:cSldViewPr snapToGrid="0">
      <p:cViewPr varScale="1">
        <p:scale>
          <a:sx n="109" d="100"/>
          <a:sy n="109" d="100"/>
        </p:scale>
        <p:origin x="846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9" d="100"/>
          <a:sy n="69" d="100"/>
        </p:scale>
        <p:origin x="2778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jpeg>
</file>

<file path=ppt/media/image57.png>
</file>

<file path=ppt/media/image58.gif>
</file>

<file path=ppt/media/image59.png>
</file>

<file path=ppt/media/image6.png>
</file>

<file path=ppt/media/image60.jp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A08D16-15DC-4E25-BDC3-F25146157B16}" type="datetimeFigureOut">
              <a:rPr lang="ru-RU" smtClean="0"/>
              <a:t>06.10.2022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75760-61D2-4B80-8A8D-A874439CE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87040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C8293-DB51-454A-BE81-EC8FCB31EBA2}" type="datetime1">
              <a:rPr lang="ru-RU" smtClean="0"/>
              <a:t>06.10.2022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Артём Макаров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4898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87B1-1C35-4DBD-BC18-2BC72E776603}" type="datetime1">
              <a:rPr lang="ru-RU" smtClean="0"/>
              <a:t>06.10.2022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Артём Макаров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1345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4C275-26C0-42CD-9111-9ADE65922AF9}" type="datetime1">
              <a:rPr lang="ru-RU" smtClean="0"/>
              <a:t>06.10.2022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Артём Макаров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882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9A50B-C350-45F5-8AAB-ADB9E670AF2E}" type="datetime1">
              <a:rPr lang="ru-RU" smtClean="0"/>
              <a:t>06.10.2022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Артём Макаров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1851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688C9-348F-42F9-B6C0-5990DDE0C5B2}" type="datetime1">
              <a:rPr lang="ru-RU" smtClean="0"/>
              <a:t>06.10.2022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Артём Макаров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9370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AFD8F-6DD9-4AD3-A505-FDC3F5C5F3F6}" type="datetime1">
              <a:rPr lang="ru-RU" smtClean="0"/>
              <a:t>06.10.2022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Артём Макаров</a:t>
            </a: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7664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dirty="0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51EFE-4D02-45EB-A747-8B6F047B5AA0}" type="datetime1">
              <a:rPr lang="ru-RU" smtClean="0"/>
              <a:t>06.10.2022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Артём Макаров</a:t>
            </a:r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5894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A9F34-E5CD-4B8F-AA9E-889C84372B20}" type="datetime1">
              <a:rPr lang="ru-RU" smtClean="0"/>
              <a:t>06.10.2022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Артём Макаров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8783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24D22-9B29-44A6-8E82-95FC492DEDC1}" type="datetime1">
              <a:rPr lang="ru-RU" smtClean="0"/>
              <a:t>06.10.2022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Артём Макаров</a:t>
            </a: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2422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1034F-4441-48A1-BDC0-25EA1022324A}" type="datetime1">
              <a:rPr lang="ru-RU" smtClean="0"/>
              <a:t>06.10.2022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Артём Макаров</a:t>
            </a: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352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DE79-B627-473B-AE17-4C65BD2495F7}" type="datetime1">
              <a:rPr lang="ru-RU" smtClean="0"/>
              <a:t>06.10.2022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Артём Макаров</a:t>
            </a: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5337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CA537A-1B8C-47BA-9BA6-7CE3FAFDA8BE}" type="datetime1">
              <a:rPr lang="ru-RU" smtClean="0"/>
              <a:t>06.10.2022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smtClean="0"/>
              <a:t>Артём Макаров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53DDDB-F8F7-4D64-A7FD-3F3D61C194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5759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10" Type="http://schemas.openxmlformats.org/officeDocument/2006/relationships/image" Target="../media/image43.png"/><Relationship Id="rId4" Type="http://schemas.openxmlformats.org/officeDocument/2006/relationships/image" Target="../media/image37.png"/><Relationship Id="rId9" Type="http://schemas.openxmlformats.org/officeDocument/2006/relationships/image" Target="../media/image4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gif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g"/><Relationship Id="rId7" Type="http://schemas.openxmlformats.org/officeDocument/2006/relationships/image" Target="../media/image64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jpe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7.png"/><Relationship Id="rId7" Type="http://schemas.openxmlformats.org/officeDocument/2006/relationships/image" Target="../media/image4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Relationship Id="rId9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3105605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Прикладная </a:t>
            </a:r>
            <a:r>
              <a:rPr lang="ru-RU" dirty="0"/>
              <a:t>К</a:t>
            </a:r>
            <a:r>
              <a:rPr lang="ru-RU" dirty="0" smtClean="0"/>
              <a:t>риптография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ru-RU" dirty="0" smtClean="0"/>
              <a:t>Симметричные криптосистемы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ru-RU" dirty="0" smtClean="0"/>
              <a:t>Практические аспекты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5068699"/>
            <a:ext cx="9144000" cy="1655762"/>
          </a:xfrm>
        </p:spPr>
        <p:txBody>
          <a:bodyPr/>
          <a:lstStyle/>
          <a:p>
            <a:r>
              <a:rPr lang="ru-RU" dirty="0" smtClean="0"/>
              <a:t>Макаров Артём </a:t>
            </a:r>
          </a:p>
          <a:p>
            <a:r>
              <a:rPr lang="ru-RU" smtClean="0"/>
              <a:t>МИФИ </a:t>
            </a:r>
            <a:r>
              <a:rPr lang="ru-RU" smtClean="0"/>
              <a:t>2022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3176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Последовательная конструкция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ru-RU" dirty="0" smtClean="0"/>
                  <a:t>Пусть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 smtClean="0"/>
                  <a:t> – PRG </a:t>
                </a:r>
                <a:r>
                  <a:rPr lang="ru-RU" dirty="0" smtClean="0"/>
                  <a:t>на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US" dirty="0" smtClean="0"/>
                  <a:t>)</a:t>
                </a:r>
                <a:r>
                  <a:rPr lang="ru-RU" dirty="0" smtClean="0"/>
                  <a:t>. Пусть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ru-RU" dirty="0" smtClean="0"/>
                  <a:t> – параметр. </a:t>
                </a:r>
              </a:p>
              <a:p>
                <a:pPr marL="0" indent="0">
                  <a:buNone/>
                </a:pPr>
                <a:r>
                  <a:rPr lang="ru-RU" dirty="0" smtClean="0"/>
                  <a:t>Тогда </a:t>
                </a:r>
                <a:r>
                  <a:rPr lang="en-US" dirty="0" smtClean="0"/>
                  <a:t>PRG</a:t>
                </a:r>
                <a:r>
                  <a:rPr lang="ru-RU" dirty="0" smtClean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ru-RU" dirty="0" smtClean="0"/>
                  <a:t> на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ru-RU" dirty="0" smtClean="0"/>
                  <a:t> определённый следующим образом</a:t>
                </a:r>
                <a:r>
                  <a:rPr lang="en-US" dirty="0" smtClean="0"/>
                  <a:t>: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</m:t>
                      </m:r>
                    </m:oMath>
                  </m:oMathPara>
                </a14:m>
                <a:endParaRPr lang="en-US" b="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  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←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n-US" b="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for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=1..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</m:t>
                      </m:r>
                    </m:oMath>
                  </m:oMathPara>
                </a14:m>
                <a:endParaRPr lang="en-US" b="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     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←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b="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return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b="0" dirty="0" smtClean="0"/>
              </a:p>
              <a:p>
                <a:pPr marL="0" indent="0">
                  <a:buNone/>
                </a:pPr>
                <a:r>
                  <a:rPr lang="ru-RU" dirty="0"/>
                  <a:t>н</a:t>
                </a:r>
                <a:r>
                  <a:rPr lang="ru-RU" dirty="0" smtClean="0"/>
                  <a:t>азывается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𝒏</m:t>
                    </m:r>
                  </m:oMath>
                </a14:m>
                <a:r>
                  <a:rPr lang="ru-RU" b="1" dirty="0" smtClean="0"/>
                  <a:t>-ой последовательной композицией </a:t>
                </a:r>
                <a:r>
                  <a:rPr lang="ru-RU" dirty="0" smtClean="0"/>
                  <a:t>генератора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ru-RU" dirty="0" smtClean="0"/>
                  <a:t>. </a:t>
                </a:r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1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6764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Последовательная конструкция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11</a:t>
            </a:fld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646" y="2381955"/>
            <a:ext cx="8990707" cy="2848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117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Скругленный прямоугольник 5"/>
          <p:cNvSpPr/>
          <p:nvPr/>
        </p:nvSpPr>
        <p:spPr>
          <a:xfrm>
            <a:off x="721483" y="1690688"/>
            <a:ext cx="10542006" cy="2486201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Последовательная конструкция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ru-RU" b="1" dirty="0" smtClean="0"/>
                  <a:t>Теорема 3.2</a:t>
                </a:r>
                <a:r>
                  <a:rPr lang="ru-RU" dirty="0" smtClean="0"/>
                  <a:t>. </a:t>
                </a:r>
                <a:r>
                  <a:rPr lang="ru-RU" dirty="0"/>
                  <a:t>Пусть Пусть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ru-RU" dirty="0"/>
                  <a:t> – стойкий </a:t>
                </a:r>
                <a:r>
                  <a:rPr lang="en-US" dirty="0"/>
                  <a:t>PRG </a:t>
                </a:r>
                <a:r>
                  <a:rPr lang="ru-RU" dirty="0"/>
                  <a:t>на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ru-RU" dirty="0"/>
                  <a:t>.</a:t>
                </a:r>
                <a:r>
                  <a:rPr lang="en-US" dirty="0"/>
                  <a:t> </a:t>
                </a:r>
                <a:r>
                  <a:rPr lang="ru-RU" dirty="0"/>
                  <a:t>Тогда </a:t>
                </a:r>
                <a:r>
                  <a:rPr lang="ru-RU" dirty="0" smtClean="0"/>
                  <a:t>последовательная конструкция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ru-RU" dirty="0"/>
                  <a:t> построенная с использованием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ru-RU" dirty="0"/>
                  <a:t> – стойкий </a:t>
                </a:r>
                <a:r>
                  <a:rPr lang="en-US" dirty="0"/>
                  <a:t>PRG</a:t>
                </a:r>
                <a:r>
                  <a:rPr lang="ru-RU" dirty="0"/>
                  <a:t> с параметром повторения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ru-RU" dirty="0"/>
                  <a:t>. </a:t>
                </a:r>
              </a:p>
              <a:p>
                <a:pPr marL="0" indent="0">
                  <a:buNone/>
                </a:pPr>
                <a:r>
                  <a:rPr lang="ru-RU" dirty="0"/>
                  <a:t>Т.е.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∀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ru-RU" dirty="0"/>
                  <a:t> – противника в игре на различимость против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∃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ru-RU" dirty="0"/>
                  <a:t> – противник в игре на различимость</a:t>
                </a:r>
                <a:r>
                  <a:rPr lang="en-US" dirty="0"/>
                  <a:t> </a:t>
                </a:r>
                <a:r>
                  <a:rPr lang="ru-RU" dirty="0"/>
                  <a:t>против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ru-RU" dirty="0"/>
                  <a:t>,  причём</a:t>
                </a: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𝑃𝑅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𝑎𝑑𝑣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𝑃𝑅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𝑎𝑑𝑣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ru-RU" dirty="0" smtClean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⊳</m:t>
                    </m:r>
                  </m:oMath>
                </a14:m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:r>
                  <a:rPr lang="ru-RU" dirty="0">
                    <a:ea typeface="Cambria Math" panose="02040503050406030204" pitchFamily="18" charset="0"/>
                  </a:rPr>
                  <a:t>без доказательства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ru-RU" dirty="0"/>
                  <a:t> Идея доказательства – аналогичная </a:t>
                </a:r>
                <a:r>
                  <a:rPr lang="ru-RU" b="1" dirty="0"/>
                  <a:t>Теореме</a:t>
                </a:r>
                <a:r>
                  <a:rPr lang="ru-RU" dirty="0"/>
                  <a:t> 𝟑.𝟏 </a:t>
                </a:r>
                <a:r>
                  <a:rPr lang="ru-RU" dirty="0" smtClean="0"/>
                  <a:t>– построение гибридных игр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ru-RU" dirty="0" smtClean="0"/>
                  <a:t> и построение противника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ru-RU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dirty="0"/>
                  <a:t>и</a:t>
                </a:r>
                <a:r>
                  <a:rPr lang="ru-RU" dirty="0" smtClean="0"/>
                  <a:t>спользующего противника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ru-RU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dirty="0"/>
                  <a:t>в</a:t>
                </a:r>
                <a:r>
                  <a:rPr lang="ru-RU" dirty="0" smtClean="0"/>
                  <a:t> гибридной игре.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⊲</m:t>
                    </m:r>
                  </m:oMath>
                </a14:m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101" r="-104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9895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LCG (Linear Cong. Generator)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ru-RU" dirty="0" smtClean="0"/>
                  <a:t>Простой способ построения генераторов – линейный конгруэнтный генератор.</a:t>
                </a:r>
                <a:r>
                  <a:rPr lang="en-US" dirty="0" smtClean="0"/>
                  <a:t> </a:t>
                </a:r>
                <a:r>
                  <a:rPr lang="ru-RU" dirty="0" smtClean="0"/>
                  <a:t>Для параметров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dirty="0" smtClean="0"/>
                  <a:t> </a:t>
                </a:r>
                <a:r>
                  <a:rPr lang="ru-RU" dirty="0" smtClean="0"/>
                  <a:t>и ключа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0,…,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 smtClean="0"/>
                  <a:t>.</a:t>
                </a:r>
                <a:endParaRPr lang="ru-RU" dirty="0" smtClean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←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mod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en-US" b="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++</m:t>
                      </m:r>
                    </m:oMath>
                  </m:oMathPara>
                </a14:m>
                <a:endParaRPr lang="en-US" b="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return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r>
                  <a:rPr lang="ru-RU" b="1" dirty="0" smtClean="0">
                    <a:solidFill>
                      <a:srgbClr val="FF0000"/>
                    </a:solidFill>
                  </a:rPr>
                  <a:t>НИКОГДА НЕ ИСПОЛЬЗОВАТЬ ДЛЯ КРИПТОГРАФИИ!</a:t>
                </a:r>
                <a:endParaRPr lang="en-US" b="1" dirty="0">
                  <a:solidFill>
                    <a:srgbClr val="FF0000"/>
                  </a:solidFill>
                </a:endParaRPr>
              </a:p>
              <a:p>
                <a:pPr marL="0" indent="0">
                  <a:buNone/>
                </a:pPr>
                <a:r>
                  <a:rPr lang="ru-RU" dirty="0" smtClean="0"/>
                  <a:t>Используются как генераторы общего назначения в стандартных библиотеках многих языков.</a:t>
                </a:r>
                <a:r>
                  <a:rPr lang="en-US" dirty="0" smtClean="0"/>
                  <a:t> </a:t>
                </a:r>
                <a:r>
                  <a:rPr lang="ru-RU" dirty="0" smtClean="0"/>
                  <a:t>Пример</a:t>
                </a:r>
                <a:r>
                  <a:rPr lang="en-US" dirty="0" smtClean="0"/>
                  <a:t>: </a:t>
                </a:r>
              </a:p>
              <a:p>
                <a:pPr marL="0" indent="0">
                  <a:buNone/>
                </a:pPr>
                <a:r>
                  <a:rPr lang="en-US" sz="2800" dirty="0" err="1" smtClean="0"/>
                  <a:t>glibc</a:t>
                </a:r>
                <a:r>
                  <a:rPr lang="en-US" sz="2800" dirty="0" smtClean="0"/>
                  <a:t> </a:t>
                </a:r>
                <a:r>
                  <a:rPr lang="en-US" sz="2800" dirty="0"/>
                  <a:t>random():</a:t>
                </a:r>
              </a:p>
              <a:p>
                <a:pPr marL="0" indent="0">
                  <a:buNone/>
                </a:pPr>
                <a:r>
                  <a:rPr lang="en-US" sz="2800" dirty="0"/>
                  <a:t>	r[</a:t>
                </a:r>
                <a:r>
                  <a:rPr lang="en-US" sz="2800" dirty="0" err="1"/>
                  <a:t>i</a:t>
                </a:r>
                <a:r>
                  <a:rPr lang="en-US" sz="2800" dirty="0"/>
                  <a:t>] ← </a:t>
                </a:r>
                <a:r>
                  <a:rPr lang="en-US" sz="3200" dirty="0"/>
                  <a:t>( </a:t>
                </a:r>
                <a:r>
                  <a:rPr lang="en-US" sz="2800" dirty="0"/>
                  <a:t>r[i-3] + r[i-31] </a:t>
                </a:r>
                <a:r>
                  <a:rPr lang="en-US" sz="3200" dirty="0"/>
                  <a:t>)</a:t>
                </a:r>
                <a:r>
                  <a:rPr lang="en-US" sz="2800" dirty="0"/>
                  <a:t>  % 2</a:t>
                </a:r>
                <a:r>
                  <a:rPr lang="en-US" sz="2800" baseline="30000" dirty="0"/>
                  <a:t>32</a:t>
                </a:r>
              </a:p>
              <a:p>
                <a:pPr marL="0" indent="0">
                  <a:buNone/>
                </a:pPr>
                <a:r>
                  <a:rPr lang="en-US" sz="2800" dirty="0"/>
                  <a:t>	output  r[</a:t>
                </a:r>
                <a:r>
                  <a:rPr lang="en-US" sz="2800" dirty="0" err="1"/>
                  <a:t>i</a:t>
                </a:r>
                <a:r>
                  <a:rPr lang="en-US" sz="2800" dirty="0"/>
                  <a:t>] &gt;&gt; 1</a:t>
                </a:r>
                <a:endParaRPr lang="en-US" sz="2400" dirty="0"/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3221" r="-116" b="-18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7360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LFSR</a:t>
            </a:r>
            <a:r>
              <a:rPr lang="ru-RU" dirty="0" smtClean="0"/>
              <a:t> – </a:t>
            </a:r>
            <a:r>
              <a:rPr lang="en-US" dirty="0" smtClean="0"/>
              <a:t>Linear feedback shift register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731000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ru-RU" dirty="0" smtClean="0"/>
                  <a:t>Линейный регистр сдвига с обратной связью (ЛРСОС). Как правило выходом является либо значения функции обратной связи</a:t>
                </a:r>
                <a:r>
                  <a:rPr lang="en-US" dirty="0" smtClean="0"/>
                  <a:t>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ru-RU" dirty="0" smtClean="0"/>
                  <a:t>, либо «выталкиваемый» бит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731000" cy="4351338"/>
              </a:xfrm>
              <a:blipFill rotWithShape="0">
                <a:blip r:embed="rId2"/>
                <a:stretch>
                  <a:fillRect l="-1630" t="-2101" r="-126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14</a:t>
            </a:fld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/>
              <p:cNvSpPr/>
              <p:nvPr/>
            </p:nvSpPr>
            <p:spPr>
              <a:xfrm>
                <a:off x="1053605" y="4159332"/>
                <a:ext cx="783772" cy="73627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5" name="Прямоугольник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3605" y="4159332"/>
                <a:ext cx="783772" cy="73627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/>
              <p:cNvSpPr/>
              <p:nvPr/>
            </p:nvSpPr>
            <p:spPr>
              <a:xfrm>
                <a:off x="1939307" y="4159332"/>
                <a:ext cx="783772" cy="73627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6" name="Прямоугольник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9307" y="4159332"/>
                <a:ext cx="783772" cy="736270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Прямоугольник 6"/>
          <p:cNvSpPr/>
          <p:nvPr/>
        </p:nvSpPr>
        <p:spPr>
          <a:xfrm>
            <a:off x="2825009" y="4159332"/>
            <a:ext cx="783772" cy="73627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3710711" y="4159332"/>
            <a:ext cx="783772" cy="73627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/>
              <p:cNvSpPr/>
              <p:nvPr/>
            </p:nvSpPr>
            <p:spPr>
              <a:xfrm>
                <a:off x="4596413" y="4159332"/>
                <a:ext cx="783772" cy="73627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9" name="Прямоугольник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96413" y="4159332"/>
                <a:ext cx="783772" cy="736270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Равнобедренный треугольник 9"/>
          <p:cNvSpPr/>
          <p:nvPr/>
        </p:nvSpPr>
        <p:spPr>
          <a:xfrm flipV="1">
            <a:off x="1053605" y="5030539"/>
            <a:ext cx="4326580" cy="625084"/>
          </a:xfrm>
          <a:prstGeom prst="triangl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2" name="Прямая со стрелкой 11"/>
          <p:cNvCxnSpPr/>
          <p:nvPr/>
        </p:nvCxnSpPr>
        <p:spPr>
          <a:xfrm>
            <a:off x="1048223" y="3966523"/>
            <a:ext cx="432658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3026045" y="5088410"/>
                <a:ext cx="37093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26045" y="5088410"/>
                <a:ext cx="370935" cy="369332"/>
              </a:xfrm>
              <a:prstGeom prst="rect">
                <a:avLst/>
              </a:prstGeom>
              <a:blipFill rotWithShape="0">
                <a:blip r:embed="rId6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Соединительная линия уступом 20"/>
          <p:cNvCxnSpPr>
            <a:stCxn id="10" idx="0"/>
            <a:endCxn id="5" idx="1"/>
          </p:cNvCxnSpPr>
          <p:nvPr/>
        </p:nvCxnSpPr>
        <p:spPr>
          <a:xfrm rot="5400000" flipH="1">
            <a:off x="1571172" y="4009900"/>
            <a:ext cx="1128156" cy="2163290"/>
          </a:xfrm>
          <a:prstGeom prst="bentConnector4">
            <a:avLst>
              <a:gd name="adj1" fmla="val -20263"/>
              <a:gd name="adj2" fmla="val 110567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>
            <a:stCxn id="9" idx="3"/>
          </p:cNvCxnSpPr>
          <p:nvPr/>
        </p:nvCxnSpPr>
        <p:spPr>
          <a:xfrm>
            <a:off x="5380185" y="4527467"/>
            <a:ext cx="96981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/>
          <p:cNvCxnSpPr/>
          <p:nvPr/>
        </p:nvCxnSpPr>
        <p:spPr>
          <a:xfrm>
            <a:off x="3216895" y="5873667"/>
            <a:ext cx="96981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/>
              <p:cNvSpPr txBox="1"/>
              <p:nvPr/>
            </p:nvSpPr>
            <p:spPr>
              <a:xfrm>
                <a:off x="6045200" y="4159332"/>
                <a:ext cx="4610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45200" y="4159332"/>
                <a:ext cx="461024" cy="369332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3872085" y="5468936"/>
                <a:ext cx="4557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72085" y="5468936"/>
                <a:ext cx="455701" cy="369332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8" name="Рисунок 2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9200" y="1825625"/>
            <a:ext cx="4421512" cy="236550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/>
              <p:cNvSpPr txBox="1"/>
              <p:nvPr/>
            </p:nvSpPr>
            <p:spPr>
              <a:xfrm>
                <a:off x="7569200" y="4326071"/>
                <a:ext cx="4267200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dirty="0" smtClean="0"/>
                  <a:t>Схемотехническая реализация регистра с функцией обратной связи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⊕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dirty="0" smtClean="0"/>
                  <a:t> </a:t>
                </a:r>
                <a:r>
                  <a:rPr lang="ru-RU" dirty="0" smtClean="0"/>
                  <a:t>с использованием синхронного </a:t>
                </a:r>
                <a:r>
                  <a:rPr lang="en-US" dirty="0" smtClean="0"/>
                  <a:t>D </a:t>
                </a:r>
                <a:r>
                  <a:rPr lang="ru-RU" dirty="0" smtClean="0"/>
                  <a:t>триггера.</a:t>
                </a:r>
                <a:endParaRPr lang="ru-RU" dirty="0"/>
              </a:p>
            </p:txBody>
          </p:sp>
        </mc:Choice>
        <mc:Fallback xmlns="">
          <p:sp>
            <p:nvSpPr>
              <p:cNvPr id="29" name="TextBox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9200" y="4326071"/>
                <a:ext cx="4267200" cy="923330"/>
              </a:xfrm>
              <a:prstGeom prst="rect">
                <a:avLst/>
              </a:prstGeom>
              <a:blipFill rotWithShape="0">
                <a:blip r:embed="rId10"/>
                <a:stretch>
                  <a:fillRect l="-1286" t="-3974" r="-1429" b="-993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37244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50651"/>
                <a:ext cx="10515600" cy="1862449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{0,…7}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  <m:r>
                      <a:rPr lang="ru-RU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ru-RU" dirty="0" smtClean="0"/>
                  <a:t>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ru-RU" dirty="0" smtClean="0"/>
                  <a:t> – изначальное заполнение регистров </a:t>
                </a:r>
                <a:r>
                  <a:rPr lang="en-US" dirty="0" smtClean="0"/>
                  <a:t>LFSR-17 </a:t>
                </a:r>
                <a:r>
                  <a:rPr lang="ru-RU" dirty="0" smtClean="0"/>
                  <a:t>и </a:t>
                </a:r>
                <a:r>
                  <a:rPr lang="en-US" dirty="0" smtClean="0"/>
                  <a:t>LFSR-25</a:t>
                </a:r>
                <a:endParaRPr lang="ru-RU" dirty="0" smtClean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=(1,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 smtClean="0"/>
                  <a:t> – 17 </a:t>
                </a:r>
                <a:r>
                  <a:rPr lang="ru-RU" dirty="0" smtClean="0"/>
                  <a:t>бит</a:t>
                </a:r>
                <a:r>
                  <a:rPr lang="ru-RU" dirty="0"/>
                  <a:t>.</a:t>
                </a:r>
                <a:endParaRPr lang="ru-RU" dirty="0" smtClean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=(1,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ru-RU" dirty="0" smtClean="0"/>
                  <a:t> – 25 бит.</a:t>
                </a:r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50651"/>
                <a:ext cx="10515600" cy="1862449"/>
              </a:xfrm>
              <a:blipFill rotWithShape="0">
                <a:blip r:embed="rId2"/>
                <a:stretch>
                  <a:fillRect l="-1043" t="-4918" b="-393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15</a:t>
            </a:fld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234703"/>
            <a:ext cx="4533900" cy="3304209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2150" y="3241675"/>
            <a:ext cx="56769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319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4305300" cy="4638675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ru-RU" dirty="0" smtClean="0"/>
                  <a:t>Возможна атака сложность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~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17</m:t>
                        </m:r>
                      </m:sup>
                    </m:sSup>
                  </m:oMath>
                </a14:m>
                <a:r>
                  <a:rPr lang="ru-RU" dirty="0" smtClean="0"/>
                  <a:t>.</a:t>
                </a:r>
                <a:endParaRPr lang="ru-RU" dirty="0"/>
              </a:p>
              <a:p>
                <a:pPr marL="0" indent="0">
                  <a:buNone/>
                </a:pPr>
                <a:r>
                  <a:rPr lang="ru-RU" dirty="0" smtClean="0"/>
                  <a:t>Идея атаки – имея выход </a:t>
                </a:r>
                <a:r>
                  <a:rPr lang="en-US" dirty="0" smtClean="0"/>
                  <a:t>CSS</a:t>
                </a:r>
                <a:r>
                  <a:rPr lang="ru-RU" dirty="0" smtClean="0"/>
                  <a:t> </a:t>
                </a:r>
                <a:r>
                  <a:rPr lang="en-US" dirty="0" smtClean="0"/>
                  <a:t>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US" dirty="0" smtClean="0"/>
                  <a:t>)</a:t>
                </a:r>
                <a:r>
                  <a:rPr lang="ru-RU" dirty="0" smtClean="0"/>
                  <a:t>, предположить начальное состояние </a:t>
                </a:r>
                <a:r>
                  <a:rPr lang="en-US" dirty="0" smtClean="0"/>
                  <a:t>LFSR-17</a:t>
                </a:r>
                <a:r>
                  <a:rPr lang="ru-RU" dirty="0" smtClean="0"/>
                  <a:t>, получить предполагаемый выход </a:t>
                </a:r>
                <a:r>
                  <a:rPr lang="en-US" dirty="0" smtClean="0"/>
                  <a:t>LFSR-17(</a:t>
                </a:r>
                <a:r>
                  <a:rPr lang="ru-RU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17</m:t>
                        </m:r>
                      </m:sub>
                    </m:sSub>
                  </m:oMath>
                </a14:m>
                <a:r>
                  <a:rPr lang="en-US" dirty="0" smtClean="0"/>
                  <a:t>)</a:t>
                </a:r>
                <a:r>
                  <a:rPr lang="ru-RU" dirty="0" smtClean="0"/>
                  <a:t>, получить предполагаемый выход </a:t>
                </a:r>
                <a:r>
                  <a:rPr lang="en-US" dirty="0" smtClean="0"/>
                  <a:t>LFSR-25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25</m:t>
                        </m:r>
                      </m:sub>
                    </m:sSub>
                  </m:oMath>
                </a14:m>
                <a:r>
                  <a:rPr lang="en-US" dirty="0" smtClean="0"/>
                  <a:t>)</a:t>
                </a:r>
                <a:r>
                  <a:rPr lang="ru-RU" dirty="0" smtClean="0"/>
                  <a:t>, восстановить начальное состояние </a:t>
                </a:r>
                <a:r>
                  <a:rPr lang="en-US" dirty="0" smtClean="0"/>
                  <a:t>LFSR-25</a:t>
                </a:r>
                <a:r>
                  <a:rPr lang="ru-RU" dirty="0" smtClean="0"/>
                  <a:t> по выходу, проверить корректность следующих байтов выхода </a:t>
                </a:r>
                <a:r>
                  <a:rPr lang="en-US" dirty="0" smtClean="0"/>
                  <a:t>CSS.</a:t>
                </a:r>
              </a:p>
              <a:p>
                <a:pPr marL="0" indent="0">
                  <a:buNone/>
                </a:pPr>
                <a:r>
                  <a:rPr lang="ru-RU" dirty="0" smtClean="0"/>
                  <a:t>Подробнее – </a:t>
                </a:r>
                <a:r>
                  <a:rPr lang="en-US" dirty="0"/>
                  <a:t>[https://www.cs.cmu.edu/~dst/DeCSS/Kesden</a:t>
                </a:r>
                <a:r>
                  <a:rPr lang="en-US" dirty="0" smtClean="0"/>
                  <a:t>/]</a:t>
                </a:r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4305300" cy="4638675"/>
              </a:xfrm>
              <a:blipFill rotWithShape="0">
                <a:blip r:embed="rId2"/>
                <a:stretch>
                  <a:fillRect l="-2266" t="-3022" r="-212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16</a:t>
            </a:fld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5737" y="1727420"/>
            <a:ext cx="6689725" cy="454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280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</a:t>
            </a:r>
            <a:r>
              <a:rPr lang="en-US" dirty="0" smtClean="0"/>
              <a:t>Nonce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ru-RU" dirty="0" smtClean="0"/>
                  <a:t>Можем ли мы использовать ключ повторно в </a:t>
                </a:r>
                <a:r>
                  <a:rPr lang="en-US" dirty="0" smtClean="0"/>
                  <a:t>PRG</a:t>
                </a:r>
                <a:r>
                  <a:rPr lang="ru-RU" dirty="0" smtClean="0"/>
                  <a:t>, избегая двухразового блокнота?</a:t>
                </a:r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r>
                  <a:rPr lang="ru-RU" dirty="0" smtClean="0"/>
                  <a:t>Идея – использование уникальной величины </a:t>
                </a:r>
                <a:r>
                  <a:rPr lang="en-US" dirty="0" smtClean="0"/>
                  <a:t>nonce</a:t>
                </a:r>
                <a:r>
                  <a:rPr lang="ru-RU" dirty="0" smtClean="0"/>
                  <a:t>.</a:t>
                </a:r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 smtClean="0"/>
                  <a:t>RPG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ru-RU" b="0" i="0" dirty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 smtClean="0"/>
                  <a:t> </a:t>
                </a:r>
                <a:r>
                  <a:rPr lang="ru-RU" dirty="0" smtClean="0"/>
                  <a:t>где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ru-RU" dirty="0" smtClean="0"/>
                  <a:t> – ключ,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ru-RU" dirty="0" smtClean="0"/>
                  <a:t> – </a:t>
                </a:r>
                <a:r>
                  <a:rPr lang="en-US" dirty="0" smtClean="0"/>
                  <a:t>nonce </a:t>
                </a:r>
                <a:r>
                  <a:rPr lang="ru-RU" dirty="0" smtClean="0"/>
                  <a:t>(неповторяющаяся величина</a:t>
                </a:r>
                <a:r>
                  <a:rPr lang="en-US" dirty="0" smtClean="0"/>
                  <a:t> </a:t>
                </a:r>
                <a:r>
                  <a:rPr lang="ru-RU" dirty="0" smtClean="0"/>
                  <a:t>для фиксированного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ru-RU" dirty="0" smtClean="0"/>
                  <a:t>).</a:t>
                </a:r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r>
                  <a:rPr lang="ru-RU" dirty="0" smtClean="0"/>
                  <a:t>Шифр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⊕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</m:oMath>
                </a14:m>
                <a:r>
                  <a:rPr lang="ru-RU" dirty="0" smtClean="0"/>
                  <a:t>, пара </a:t>
                </a:r>
                <a14:m>
                  <m:oMath xmlns:m="http://schemas.openxmlformats.org/officeDocument/2006/math">
                    <m:r>
                      <a:rPr lang="ru-RU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ru-RU" dirty="0" smtClean="0"/>
                  <a:t> не должна повторяться.</a:t>
                </a:r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101" r="-87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9931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WEP</a:t>
            </a:r>
            <a:r>
              <a:rPr lang="ru-RU" dirty="0" smtClean="0"/>
              <a:t>, или как не надо использовать </a:t>
            </a:r>
            <a:r>
              <a:rPr lang="en-US" dirty="0" smtClean="0"/>
              <a:t>nonce </a:t>
            </a:r>
            <a:r>
              <a:rPr lang="ru-RU" dirty="0" smtClean="0"/>
              <a:t>в поточных шифрах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802.11b WEP: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ru-RU" dirty="0" smtClean="0"/>
              <a:t>Длина </a:t>
            </a:r>
            <a:r>
              <a:rPr lang="en-US" dirty="0" smtClean="0"/>
              <a:t>IV:     24 bits</a:t>
            </a:r>
          </a:p>
          <a:p>
            <a:r>
              <a:rPr lang="ru-RU" dirty="0" smtClean="0"/>
              <a:t>Повторение </a:t>
            </a:r>
            <a:r>
              <a:rPr lang="en-US" dirty="0" smtClean="0"/>
              <a:t>IV 2</a:t>
            </a:r>
            <a:r>
              <a:rPr lang="en-US" baseline="30000" dirty="0" smtClean="0"/>
              <a:t>24</a:t>
            </a:r>
            <a:r>
              <a:rPr lang="en-US" dirty="0" smtClean="0"/>
              <a:t> ≈ 16M frames</a:t>
            </a:r>
          </a:p>
          <a:p>
            <a:r>
              <a:rPr lang="ru-RU" dirty="0" smtClean="0"/>
              <a:t>Начальная инициализация </a:t>
            </a:r>
            <a:r>
              <a:rPr lang="en-US" dirty="0" smtClean="0"/>
              <a:t>IV </a:t>
            </a:r>
            <a:r>
              <a:rPr lang="ru-RU" dirty="0" smtClean="0"/>
              <a:t>на многих устройствах = 0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219201" y="2514600"/>
            <a:ext cx="1435652" cy="1320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16000" y="26162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249693" y="2711847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k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6800" y="2604685"/>
            <a:ext cx="1388533" cy="1027515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3048000" y="3327400"/>
            <a:ext cx="65024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4165600" y="2108200"/>
            <a:ext cx="2946400" cy="406400"/>
          </a:xfrm>
          <a:prstGeom prst="rect">
            <a:avLst/>
          </a:prstGeom>
          <a:solidFill>
            <a:srgbClr val="C0504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7213600" y="2108200"/>
            <a:ext cx="1219200" cy="4064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CRC(m)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65600" y="2717800"/>
            <a:ext cx="4368800" cy="4064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PRG(  IV  </a:t>
            </a:r>
            <a:r>
              <a:rPr lang="en-US" sz="2400" dirty="0" err="1"/>
              <a:t>ll</a:t>
            </a:r>
            <a:r>
              <a:rPr lang="en-US" sz="2400" dirty="0"/>
              <a:t>  k )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165600" y="3530600"/>
            <a:ext cx="4368800" cy="4064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67" dirty="0" err="1"/>
              <a:t>ciphetext</a:t>
            </a:r>
            <a:endParaRPr lang="en-US" sz="2400" dirty="0"/>
          </a:p>
        </p:txBody>
      </p:sp>
      <p:sp>
        <p:nvSpPr>
          <p:cNvPr id="15" name="Rectangle 14"/>
          <p:cNvSpPr/>
          <p:nvPr/>
        </p:nvSpPr>
        <p:spPr>
          <a:xfrm>
            <a:off x="3454400" y="3530600"/>
            <a:ext cx="609600" cy="4064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IV</a:t>
            </a:r>
          </a:p>
        </p:txBody>
      </p:sp>
    </p:spTree>
    <p:extLst>
      <p:ext uri="{BB962C8B-B14F-4D97-AF65-F5344CB8AC3E}">
        <p14:creationId xmlns:p14="http://schemas.microsoft.com/office/powerpoint/2010/main" val="1442389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Salsa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 smtClean="0"/>
                  <a:t>Salsa 20: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128(256)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64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 smtClean="0"/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73</m:t>
                        </m:r>
                      </m:sup>
                    </m:sSup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0" dirty="0" smtClean="0">
                        <a:latin typeface="Cambria Math" panose="02040503050406030204" pitchFamily="18" charset="0"/>
                      </a:rPr>
                      <m:t>Salsa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20(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d>
                          <m:d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,0</m:t>
                            </m:r>
                          </m:e>
                        </m:d>
                      </m:e>
                    </m:d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d>
                          <m:d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,1</m:t>
                            </m:r>
                          </m:e>
                        </m:d>
                      </m:e>
                    </m:d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,…)</m:t>
                    </m:r>
                  </m:oMath>
                </a14:m>
                <a:r>
                  <a:rPr lang="ru-RU" dirty="0" smtClean="0"/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ru-RU" dirty="0" smtClean="0"/>
                  <a:t> – необратимая функция сжатия </a:t>
                </a:r>
                <a:r>
                  <a:rPr lang="en-US" dirty="0" smtClean="0"/>
                  <a:t>Roomba</a:t>
                </a:r>
                <a:r>
                  <a:rPr lang="ru-RU" dirty="0" smtClean="0"/>
                  <a:t>.</a:t>
                </a:r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1681" r="-69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19</a:t>
            </a:fld>
            <a:endParaRPr lang="ru-RU"/>
          </a:p>
        </p:txBody>
      </p:sp>
      <p:grpSp>
        <p:nvGrpSpPr>
          <p:cNvPr id="71" name="Group 34"/>
          <p:cNvGrpSpPr/>
          <p:nvPr/>
        </p:nvGrpSpPr>
        <p:grpSpPr>
          <a:xfrm>
            <a:off x="3708400" y="3511550"/>
            <a:ext cx="1881389" cy="2438400"/>
            <a:chOff x="1981200" y="2114550"/>
            <a:chExt cx="1881389" cy="2438400"/>
          </a:xfrm>
        </p:grpSpPr>
        <p:sp>
          <p:nvSpPr>
            <p:cNvPr id="72" name="Rectangle 4"/>
            <p:cNvSpPr/>
            <p:nvPr/>
          </p:nvSpPr>
          <p:spPr>
            <a:xfrm>
              <a:off x="2667000" y="2114550"/>
              <a:ext cx="381000" cy="24384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τ</a:t>
              </a:r>
              <a:r>
                <a:rPr lang="en-US" baseline="-25000" dirty="0" smtClean="0"/>
                <a:t>0</a:t>
              </a:r>
              <a:r>
                <a:rPr lang="en-US" dirty="0" smtClean="0"/>
                <a:t/>
              </a:r>
              <a:br>
                <a:rPr lang="en-US" dirty="0" smtClean="0"/>
              </a:br>
              <a:r>
                <a:rPr lang="en-US" dirty="0" smtClean="0"/>
                <a:t>k</a:t>
              </a:r>
              <a:br>
                <a:rPr lang="en-US" dirty="0" smtClean="0"/>
              </a:br>
              <a:r>
                <a:rPr lang="en-US" dirty="0" smtClean="0"/>
                <a:t>τ</a:t>
              </a:r>
              <a:r>
                <a:rPr lang="en-US" baseline="-25000" dirty="0" smtClean="0"/>
                <a:t>1</a:t>
              </a:r>
              <a:r>
                <a:rPr lang="en-US" dirty="0" smtClean="0"/>
                <a:t/>
              </a:r>
              <a:br>
                <a:rPr lang="en-US" dirty="0" smtClean="0"/>
              </a:br>
              <a:r>
                <a:rPr lang="en-US" dirty="0" smtClean="0"/>
                <a:t>r</a:t>
              </a:r>
              <a:br>
                <a:rPr lang="en-US" dirty="0" smtClean="0"/>
              </a:br>
              <a:r>
                <a:rPr lang="en-US" dirty="0" err="1" smtClean="0"/>
                <a:t>i</a:t>
              </a:r>
              <a:r>
                <a:rPr lang="en-US" dirty="0" smtClean="0"/>
                <a:t/>
              </a:r>
              <a:br>
                <a:rPr lang="en-US" dirty="0" smtClean="0"/>
              </a:br>
              <a:r>
                <a:rPr lang="en-US" dirty="0" smtClean="0"/>
                <a:t>τ</a:t>
              </a:r>
              <a:r>
                <a:rPr lang="en-US" baseline="-25000" dirty="0" smtClean="0"/>
                <a:t>2</a:t>
              </a:r>
              <a:r>
                <a:rPr lang="en-US" dirty="0" smtClean="0"/>
                <a:t/>
              </a:r>
              <a:br>
                <a:rPr lang="en-US" dirty="0" smtClean="0"/>
              </a:br>
              <a:r>
                <a:rPr lang="en-US" dirty="0" smtClean="0"/>
                <a:t>k</a:t>
              </a:r>
              <a:br>
                <a:rPr lang="en-US" dirty="0" smtClean="0"/>
              </a:br>
              <a:r>
                <a:rPr lang="en-US" dirty="0" smtClean="0"/>
                <a:t>τ</a:t>
              </a:r>
              <a:r>
                <a:rPr lang="en-US" baseline="-25000" dirty="0" smtClean="0"/>
                <a:t>3</a:t>
              </a:r>
            </a:p>
          </p:txBody>
        </p:sp>
        <p:sp>
          <p:nvSpPr>
            <p:cNvPr id="73" name="Right Arrow 14"/>
            <p:cNvSpPr/>
            <p:nvPr/>
          </p:nvSpPr>
          <p:spPr>
            <a:xfrm>
              <a:off x="1981200" y="3257550"/>
              <a:ext cx="533400" cy="152400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971800" y="4171950"/>
              <a:ext cx="89078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64 bytes</a:t>
              </a:r>
              <a:endParaRPr lang="en-US" sz="1600" dirty="0"/>
            </a:p>
          </p:txBody>
        </p:sp>
      </p:grpSp>
      <p:grpSp>
        <p:nvGrpSpPr>
          <p:cNvPr id="75" name="Group 33"/>
          <p:cNvGrpSpPr/>
          <p:nvPr/>
        </p:nvGrpSpPr>
        <p:grpSpPr>
          <a:xfrm>
            <a:off x="2946400" y="4121150"/>
            <a:ext cx="890789" cy="1481554"/>
            <a:chOff x="1219200" y="2724150"/>
            <a:chExt cx="890789" cy="1481554"/>
          </a:xfrm>
        </p:grpSpPr>
        <p:sp>
          <p:nvSpPr>
            <p:cNvPr id="76" name="Rectangle 3"/>
            <p:cNvSpPr/>
            <p:nvPr/>
          </p:nvSpPr>
          <p:spPr>
            <a:xfrm>
              <a:off x="1447800" y="2724150"/>
              <a:ext cx="381000" cy="1143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 smtClean="0"/>
                <a:t>kr</a:t>
              </a:r>
              <a:endParaRPr lang="en-US" sz="2400" dirty="0" smtClean="0"/>
            </a:p>
            <a:p>
              <a:pPr algn="ctr"/>
              <a:r>
                <a:rPr lang="en-US" sz="2400" dirty="0" err="1" smtClean="0"/>
                <a:t>i</a:t>
              </a:r>
              <a:endParaRPr lang="en-US" sz="2400" dirty="0" smtClean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1219200" y="3867150"/>
              <a:ext cx="89078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32 bytes</a:t>
              </a:r>
              <a:endParaRPr lang="en-US" sz="1600" dirty="0"/>
            </a:p>
          </p:txBody>
        </p:sp>
      </p:grpSp>
      <p:grpSp>
        <p:nvGrpSpPr>
          <p:cNvPr id="78" name="Group 41"/>
          <p:cNvGrpSpPr/>
          <p:nvPr/>
        </p:nvGrpSpPr>
        <p:grpSpPr>
          <a:xfrm>
            <a:off x="5156200" y="3892550"/>
            <a:ext cx="3581400" cy="1165086"/>
            <a:chOff x="3429000" y="2495550"/>
            <a:chExt cx="3581400" cy="1165086"/>
          </a:xfrm>
        </p:grpSpPr>
        <p:cxnSp>
          <p:nvCxnSpPr>
            <p:cNvPr id="79" name="Straight Arrow Connector 7"/>
            <p:cNvCxnSpPr/>
            <p:nvPr/>
          </p:nvCxnSpPr>
          <p:spPr>
            <a:xfrm>
              <a:off x="5867400" y="3333750"/>
              <a:ext cx="114300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0" name="Group 36"/>
            <p:cNvGrpSpPr/>
            <p:nvPr/>
          </p:nvGrpSpPr>
          <p:grpSpPr>
            <a:xfrm>
              <a:off x="3429000" y="2495550"/>
              <a:ext cx="3403372" cy="1165086"/>
              <a:chOff x="3429000" y="2495550"/>
              <a:chExt cx="3403372" cy="1165086"/>
            </a:xfrm>
          </p:grpSpPr>
          <p:sp>
            <p:nvSpPr>
              <p:cNvPr id="81" name="TextBox 80"/>
              <p:cNvSpPr txBox="1"/>
              <p:nvPr/>
            </p:nvSpPr>
            <p:spPr>
              <a:xfrm>
                <a:off x="5943600" y="2965450"/>
                <a:ext cx="888772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64 byte</a:t>
                </a:r>
              </a:p>
              <a:p>
                <a:r>
                  <a:rPr lang="ru-RU" dirty="0" smtClean="0"/>
                  <a:t>выход</a:t>
                </a:r>
                <a:endParaRPr lang="en-US" dirty="0"/>
              </a:p>
            </p:txBody>
          </p:sp>
          <p:cxnSp>
            <p:nvCxnSpPr>
              <p:cNvPr id="82" name="Elbow Connector 23"/>
              <p:cNvCxnSpPr/>
              <p:nvPr/>
            </p:nvCxnSpPr>
            <p:spPr>
              <a:xfrm rot="5400000" flipH="1" flipV="1">
                <a:off x="3390900" y="2533650"/>
                <a:ext cx="838200" cy="762000"/>
              </a:xfrm>
              <a:prstGeom prst="bentConnector3">
                <a:avLst>
                  <a:gd name="adj1" fmla="val 98485"/>
                </a:avLst>
              </a:prstGeom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3" name="TextBox 82"/>
              <p:cNvSpPr txBox="1"/>
              <p:nvPr/>
            </p:nvSpPr>
            <p:spPr>
              <a:xfrm>
                <a:off x="4800600" y="2952750"/>
                <a:ext cx="441146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dirty="0"/>
                  <a:t>⊕</a:t>
                </a:r>
              </a:p>
            </p:txBody>
          </p:sp>
          <p:cxnSp>
            <p:nvCxnSpPr>
              <p:cNvPr id="84" name="Elbow Connector 29"/>
              <p:cNvCxnSpPr/>
              <p:nvPr/>
            </p:nvCxnSpPr>
            <p:spPr>
              <a:xfrm>
                <a:off x="4191000" y="2508250"/>
                <a:ext cx="942656" cy="594668"/>
              </a:xfrm>
              <a:prstGeom prst="bentConnector3">
                <a:avLst>
                  <a:gd name="adj1" fmla="val 99849"/>
                </a:avLst>
              </a:prstGeom>
              <a:ln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5" name="Group 40"/>
          <p:cNvGrpSpPr/>
          <p:nvPr/>
        </p:nvGrpSpPr>
        <p:grpSpPr>
          <a:xfrm>
            <a:off x="4775200" y="3511550"/>
            <a:ext cx="3710189" cy="2438400"/>
            <a:chOff x="3048000" y="2114550"/>
            <a:chExt cx="3710189" cy="2438400"/>
          </a:xfrm>
        </p:grpSpPr>
        <p:grpSp>
          <p:nvGrpSpPr>
            <p:cNvPr id="86" name="Group 35"/>
            <p:cNvGrpSpPr/>
            <p:nvPr/>
          </p:nvGrpSpPr>
          <p:grpSpPr>
            <a:xfrm>
              <a:off x="3048000" y="2114550"/>
              <a:ext cx="2819400" cy="2438400"/>
              <a:chOff x="3048000" y="2114550"/>
              <a:chExt cx="2819400" cy="2438400"/>
            </a:xfrm>
          </p:grpSpPr>
          <p:sp>
            <p:nvSpPr>
              <p:cNvPr id="88" name="Rectangle 5"/>
              <p:cNvSpPr/>
              <p:nvPr/>
            </p:nvSpPr>
            <p:spPr>
              <a:xfrm>
                <a:off x="5486400" y="2114550"/>
                <a:ext cx="381000" cy="243840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 smtClean="0"/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>
                <a:off x="3962400" y="3105150"/>
                <a:ext cx="609600" cy="461665"/>
              </a:xfrm>
              <a:prstGeom prst="rect">
                <a:avLst/>
              </a:prstGeom>
              <a:noFill/>
              <a:ln w="38100" cmpd="sng">
                <a:solidFill>
                  <a:srgbClr val="4F81BD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h</a:t>
                </a:r>
                <a:endParaRPr lang="en-US" sz="2400" dirty="0"/>
              </a:p>
            </p:txBody>
          </p:sp>
          <p:cxnSp>
            <p:nvCxnSpPr>
              <p:cNvPr id="90" name="Straight Arrow Connector 12"/>
              <p:cNvCxnSpPr>
                <a:stCxn id="72" idx="3"/>
                <a:endCxn id="89" idx="1"/>
              </p:cNvCxnSpPr>
              <p:nvPr/>
            </p:nvCxnSpPr>
            <p:spPr>
              <a:xfrm>
                <a:off x="3048000" y="3333750"/>
                <a:ext cx="914400" cy="223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Arrow Connector 13"/>
              <p:cNvCxnSpPr/>
              <p:nvPr/>
            </p:nvCxnSpPr>
            <p:spPr>
              <a:xfrm>
                <a:off x="4572000" y="3333750"/>
                <a:ext cx="914400" cy="223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2" name="TextBox 91"/>
              <p:cNvSpPr txBox="1"/>
              <p:nvPr/>
            </p:nvSpPr>
            <p:spPr>
              <a:xfrm>
                <a:off x="3657600" y="3638550"/>
                <a:ext cx="158414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(10 </a:t>
                </a:r>
                <a:r>
                  <a:rPr lang="ru-RU" dirty="0" smtClean="0"/>
                  <a:t>итераций) (20 раундов)</a:t>
                </a:r>
                <a:endParaRPr lang="en-US" dirty="0"/>
              </a:p>
            </p:txBody>
          </p:sp>
        </p:grpSp>
        <p:sp>
          <p:nvSpPr>
            <p:cNvPr id="87" name="TextBox 86"/>
            <p:cNvSpPr txBox="1"/>
            <p:nvPr/>
          </p:nvSpPr>
          <p:spPr>
            <a:xfrm>
              <a:off x="5867400" y="4171950"/>
              <a:ext cx="89078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64 bytes</a:t>
              </a:r>
              <a:endParaRPr 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55115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Композиция генераторов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206492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dirty="0" smtClean="0"/>
                  <a:t>PRG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US" dirty="0" smtClean="0"/>
                  <a:t> </a:t>
                </a:r>
                <a:r>
                  <a:rPr lang="ru-RU" dirty="0" smtClean="0"/>
                  <a:t>позволяют получить псевдослучайный вектор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US" dirty="0" smtClean="0"/>
                  <a:t> (</a:t>
                </a:r>
                <a:r>
                  <a:rPr lang="ru-RU" dirty="0" smtClean="0"/>
                  <a:t>с использованием ключа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US" dirty="0" smtClean="0"/>
                  <a:t>)</a:t>
                </a:r>
                <a:r>
                  <a:rPr lang="ru-RU" dirty="0" smtClean="0"/>
                  <a:t>, для использования его для </a:t>
                </a:r>
                <a:r>
                  <a:rPr lang="ru-RU" dirty="0" err="1" smtClean="0"/>
                  <a:t>зашифрования</a:t>
                </a:r>
                <a:r>
                  <a:rPr lang="ru-RU" dirty="0" smtClean="0"/>
                  <a:t> сообщения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ru-RU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US" dirty="0" smtClean="0"/>
                  <a:t>.</a:t>
                </a:r>
              </a:p>
              <a:p>
                <a:pPr marL="0" indent="0">
                  <a:buNone/>
                </a:pPr>
                <a:r>
                  <a:rPr lang="ru-RU" dirty="0" smtClean="0"/>
                  <a:t>Можем ли мы зашифровать несколько сообщений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</m:sSub>
                  </m:oMath>
                </a14:m>
                <a:r>
                  <a:rPr lang="en-US" dirty="0" smtClean="0"/>
                  <a:t>?</a:t>
                </a:r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2064925"/>
              </a:xfrm>
              <a:blipFill rotWithShape="0">
                <a:blip r:embed="rId2"/>
                <a:stretch>
                  <a:fillRect l="-1043" t="-5900" b="-236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2</a:t>
            </a:fld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Прямоугольник 4"/>
              <p:cNvSpPr/>
              <p:nvPr/>
            </p:nvSpPr>
            <p:spPr>
              <a:xfrm>
                <a:off x="3709490" y="4099471"/>
                <a:ext cx="3471251" cy="465658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𝑘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5" name="Прямоугольник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9490" y="4099471"/>
                <a:ext cx="3471251" cy="465658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5"/>
              <p:cNvSpPr/>
              <p:nvPr/>
            </p:nvSpPr>
            <p:spPr>
              <a:xfrm>
                <a:off x="3709489" y="4917615"/>
                <a:ext cx="3471251" cy="46565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6" name="Прямоугольник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9489" y="4917615"/>
                <a:ext cx="3471251" cy="465658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/>
              <p:cNvSpPr/>
              <p:nvPr/>
            </p:nvSpPr>
            <p:spPr>
              <a:xfrm>
                <a:off x="3709488" y="5890692"/>
                <a:ext cx="3471251" cy="46565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⊕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𝑘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7" name="Прямоугольник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9488" y="5890692"/>
                <a:ext cx="3471251" cy="465658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/>
              <p:cNvSpPr/>
              <p:nvPr/>
            </p:nvSpPr>
            <p:spPr>
              <a:xfrm>
                <a:off x="8461817" y="4099471"/>
                <a:ext cx="3580634" cy="465658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8" name="Прямоугольник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61817" y="4099471"/>
                <a:ext cx="3580634" cy="465658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/>
              <p:cNvSpPr/>
              <p:nvPr/>
            </p:nvSpPr>
            <p:spPr>
              <a:xfrm>
                <a:off x="8461816" y="3183136"/>
                <a:ext cx="766661" cy="465658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𝑘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9" name="Прямоугольник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61816" y="3183136"/>
                <a:ext cx="766661" cy="465658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/>
              <p:cNvSpPr/>
              <p:nvPr/>
            </p:nvSpPr>
            <p:spPr>
              <a:xfrm>
                <a:off x="8461817" y="4917615"/>
                <a:ext cx="3580634" cy="46565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0" name="Прямоугольник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61817" y="4917615"/>
                <a:ext cx="3580634" cy="465658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10"/>
              <p:cNvSpPr/>
              <p:nvPr/>
            </p:nvSpPr>
            <p:spPr>
              <a:xfrm>
                <a:off x="8461815" y="5890692"/>
                <a:ext cx="3580634" cy="46565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′=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⊕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1" name="Прямоугольник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61815" y="5890692"/>
                <a:ext cx="3580634" cy="465658"/>
              </a:xfrm>
              <a:prstGeom prst="rect">
                <a:avLst/>
              </a:prstGeom>
              <a:blipFill rotWithShape="0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Прямая соединительная линия 11"/>
          <p:cNvCxnSpPr/>
          <p:nvPr/>
        </p:nvCxnSpPr>
        <p:spPr>
          <a:xfrm>
            <a:off x="8461814" y="3648794"/>
            <a:ext cx="0" cy="45067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/>
          <p:cNvCxnSpPr/>
          <p:nvPr/>
        </p:nvCxnSpPr>
        <p:spPr>
          <a:xfrm>
            <a:off x="9228477" y="3631968"/>
            <a:ext cx="2813972" cy="467503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Прямоугольник 13"/>
              <p:cNvSpPr/>
              <p:nvPr/>
            </p:nvSpPr>
            <p:spPr>
              <a:xfrm>
                <a:off x="9533163" y="3700836"/>
                <a:ext cx="298431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4" name="Прямоугольник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33163" y="3700836"/>
                <a:ext cx="298431" cy="369332"/>
              </a:xfrm>
              <a:prstGeom prst="rect">
                <a:avLst/>
              </a:prstGeom>
              <a:blipFill rotWithShape="0">
                <a:blip r:embed="rId10"/>
                <a:stretch>
                  <a:fillRect r="-612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7617535" y="4147634"/>
                <a:ext cx="524887" cy="3907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≈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17535" y="4147634"/>
                <a:ext cx="524887" cy="390748"/>
              </a:xfrm>
              <a:prstGeom prst="rect">
                <a:avLst/>
              </a:prstGeom>
              <a:blipFill rotWithShape="0">
                <a:blip r:embed="rId11"/>
                <a:stretch>
                  <a:fillRect b="-468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7617535" y="5938855"/>
                <a:ext cx="522835" cy="3940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≈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p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17535" y="5938855"/>
                <a:ext cx="522835" cy="394019"/>
              </a:xfrm>
              <a:prstGeom prst="rect">
                <a:avLst/>
              </a:prstGeom>
              <a:blipFill rotWithShape="0">
                <a:blip r:embed="rId12"/>
                <a:stretch>
                  <a:fillRect b="-461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 rot="5400000">
                <a:off x="7606852" y="5043244"/>
                <a:ext cx="43152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→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5400000">
                <a:off x="7606852" y="5043244"/>
                <a:ext cx="431528" cy="369332"/>
              </a:xfrm>
              <a:prstGeom prst="rect">
                <a:avLst/>
              </a:prstGeom>
              <a:blipFill rotWithShape="0"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45046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Salsa20 </a:t>
            </a:r>
            <a:r>
              <a:rPr lang="ru-RU" dirty="0" smtClean="0"/>
              <a:t>и стойкость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960100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ru-RU" dirty="0" smtClean="0"/>
                  <a:t>Является ли </a:t>
                </a:r>
                <a:r>
                  <a:rPr lang="en-US" dirty="0" smtClean="0"/>
                  <a:t>Salsa20</a:t>
                </a:r>
                <a:r>
                  <a:rPr lang="ru-RU" dirty="0" smtClean="0"/>
                  <a:t> стойким </a:t>
                </a:r>
                <a:r>
                  <a:rPr lang="en-US" dirty="0" smtClean="0"/>
                  <a:t>PRG? </a:t>
                </a:r>
                <a:r>
                  <a:rPr lang="ru-RU" dirty="0" smtClean="0"/>
                  <a:t>Никто не знает. (Как никто не знает возможно ли вообще построить стойкий </a:t>
                </a:r>
                <a:r>
                  <a:rPr lang="en-US" dirty="0" smtClean="0"/>
                  <a:t>PRG</a:t>
                </a:r>
                <a:r>
                  <a:rPr lang="ru-RU" dirty="0" smtClean="0"/>
                  <a:t>).</a:t>
                </a:r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r>
                  <a:rPr lang="ru-RU" dirty="0" smtClean="0"/>
                  <a:t>При использовании </a:t>
                </a:r>
                <a:r>
                  <a:rPr lang="en-US" dirty="0" smtClean="0"/>
                  <a:t>Salsa</a:t>
                </a:r>
                <a:r>
                  <a:rPr lang="ru-RU" dirty="0" smtClean="0"/>
                  <a:t>20 предполагается её стойкость на основе сложности </a:t>
                </a:r>
                <a:r>
                  <a:rPr lang="ru-RU" b="1" dirty="0" smtClean="0"/>
                  <a:t>существующих практических атак</a:t>
                </a:r>
                <a:r>
                  <a:rPr lang="ru-RU" dirty="0" smtClean="0"/>
                  <a:t>. </a:t>
                </a:r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r>
                  <a:rPr lang="en-US" dirty="0" smtClean="0"/>
                  <a:t>Salsa20/7</a:t>
                </a:r>
                <a:r>
                  <a:rPr lang="ru-RU" dirty="0" smtClean="0"/>
                  <a:t>, 128 бит</a:t>
                </a:r>
                <a:r>
                  <a:rPr lang="en-US" dirty="0" smtClean="0"/>
                  <a:t> (</a:t>
                </a:r>
                <a:r>
                  <a:rPr lang="ru-RU" dirty="0" smtClean="0"/>
                  <a:t>7 раундов, вместо 20) -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109</m:t>
                        </m:r>
                      </m:sup>
                    </m:sSup>
                  </m:oMath>
                </a14:m>
                <a:endParaRPr lang="ru-RU" dirty="0" smtClean="0"/>
              </a:p>
              <a:p>
                <a:pPr marL="0" indent="0">
                  <a:buNone/>
                </a:pPr>
                <a:r>
                  <a:rPr lang="en-US" dirty="0" smtClean="0"/>
                  <a:t>Salsa20/</a:t>
                </a:r>
                <a:r>
                  <a:rPr lang="ru-RU" dirty="0" smtClean="0"/>
                  <a:t>8, 256 </a:t>
                </a:r>
                <a:r>
                  <a:rPr lang="ru-RU" dirty="0"/>
                  <a:t>бит</a:t>
                </a:r>
                <a:r>
                  <a:rPr lang="en-US" dirty="0"/>
                  <a:t> </a:t>
                </a:r>
                <a:r>
                  <a:rPr lang="en-US" dirty="0" smtClean="0"/>
                  <a:t>(</a:t>
                </a:r>
                <a:r>
                  <a:rPr lang="ru-RU" dirty="0" smtClean="0"/>
                  <a:t>8 </a:t>
                </a:r>
                <a:r>
                  <a:rPr lang="ru-RU" dirty="0"/>
                  <a:t>раундов, вместо 20) -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250</m:t>
                        </m:r>
                      </m:sup>
                    </m:sSup>
                  </m:oMath>
                </a14:m>
                <a:endParaRPr lang="ru-RU" dirty="0" smtClean="0"/>
              </a:p>
              <a:p>
                <a:pPr marL="0" indent="0">
                  <a:buNone/>
                </a:pPr>
                <a:r>
                  <a:rPr lang="en-US" dirty="0" smtClean="0"/>
                  <a:t>Salsa20/</a:t>
                </a:r>
                <a:r>
                  <a:rPr lang="ru-RU" dirty="0" smtClean="0"/>
                  <a:t>12, </a:t>
                </a:r>
                <a:r>
                  <a:rPr lang="en-US" dirty="0" smtClean="0"/>
                  <a:t>Salsa20/</a:t>
                </a:r>
                <a:r>
                  <a:rPr lang="ru-RU" dirty="0" smtClean="0"/>
                  <a:t>20 – не известны атаки лучше чем перебор ключа</a:t>
                </a:r>
                <a:endParaRPr lang="en-US" dirty="0" smtClean="0"/>
              </a:p>
              <a:p>
                <a:pPr marL="0" indent="0">
                  <a:buNone/>
                </a:pPr>
                <a:r>
                  <a:rPr lang="ru-RU" dirty="0" smtClean="0"/>
                  <a:t>Другие вариации </a:t>
                </a:r>
                <a:r>
                  <a:rPr lang="en-US" dirty="0" smtClean="0"/>
                  <a:t>XSalsa20, ChaCha20</a:t>
                </a:r>
                <a:r>
                  <a:rPr lang="ru-RU" dirty="0" smtClean="0"/>
                  <a:t> (используется </a:t>
                </a:r>
                <a:r>
                  <a:rPr lang="en-US" dirty="0" smtClean="0"/>
                  <a:t>Google), XChaCha20</a:t>
                </a:r>
                <a:r>
                  <a:rPr lang="ru-RU" dirty="0" smtClean="0"/>
                  <a:t>.</a:t>
                </a: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960100" cy="4351338"/>
              </a:xfrm>
              <a:blipFill rotWithShape="0">
                <a:blip r:embed="rId2"/>
                <a:stretch>
                  <a:fillRect l="-1002" t="-28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9716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Генерация случайных чисел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383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Как получать случайные данные для ключей</a:t>
            </a:r>
            <a:r>
              <a:rPr lang="en-US" dirty="0" smtClean="0"/>
              <a:t>?</a:t>
            </a:r>
            <a:endParaRPr lang="ru-RU" dirty="0" smtClean="0"/>
          </a:p>
          <a:p>
            <a:r>
              <a:rPr lang="ru-RU" dirty="0" smtClean="0"/>
              <a:t>Использование внешних источников</a:t>
            </a:r>
            <a:r>
              <a:rPr lang="en-US" dirty="0" smtClean="0"/>
              <a:t>: </a:t>
            </a:r>
            <a:r>
              <a:rPr lang="ru-RU" dirty="0" smtClean="0"/>
              <a:t>метеоданные, интенсивность излучений </a:t>
            </a:r>
            <a:r>
              <a:rPr lang="ru-RU" dirty="0" err="1" smtClean="0"/>
              <a:t>итд</a:t>
            </a:r>
            <a:r>
              <a:rPr lang="ru-RU" dirty="0" smtClean="0"/>
              <a:t>.</a:t>
            </a:r>
            <a:endParaRPr lang="en-US" dirty="0" smtClean="0"/>
          </a:p>
          <a:p>
            <a:r>
              <a:rPr lang="ru-RU" dirty="0" smtClean="0"/>
              <a:t>Использование аппаратных генераторов – на основе времени выполнения и частоты появления системных прерываний, текущей частоты процессора, времени чтения из памяти </a:t>
            </a:r>
            <a:r>
              <a:rPr lang="ru-RU" dirty="0" err="1" smtClean="0"/>
              <a:t>итд</a:t>
            </a:r>
            <a:r>
              <a:rPr lang="ru-RU" dirty="0" smtClean="0"/>
              <a:t>.</a:t>
            </a:r>
          </a:p>
          <a:p>
            <a:pPr lvl="1"/>
            <a:r>
              <a:rPr lang="ru-RU" dirty="0" smtClean="0"/>
              <a:t>Примеры</a:t>
            </a:r>
            <a:r>
              <a:rPr lang="en-US" dirty="0"/>
              <a:t>: /dev/random (Unix), </a:t>
            </a:r>
            <a:r>
              <a:rPr lang="en-US" dirty="0" err="1" smtClean="0"/>
              <a:t>RdRand</a:t>
            </a:r>
            <a:r>
              <a:rPr lang="en-US" dirty="0" smtClean="0"/>
              <a:t> (intel)</a:t>
            </a:r>
            <a:endParaRPr lang="ru-RU" dirty="0" smtClean="0"/>
          </a:p>
          <a:p>
            <a:pPr lvl="1"/>
            <a:r>
              <a:rPr lang="ru-RU" dirty="0" smtClean="0"/>
              <a:t>Важно использовать в коде </a:t>
            </a:r>
            <a:r>
              <a:rPr lang="ru-RU" dirty="0" err="1" smtClean="0"/>
              <a:t>криптографически</a:t>
            </a:r>
            <a:r>
              <a:rPr lang="ru-RU" dirty="0" smtClean="0"/>
              <a:t> стойкие классы генераторов вместо</a:t>
            </a:r>
            <a:r>
              <a:rPr lang="en-US" dirty="0" smtClean="0"/>
              <a:t> </a:t>
            </a:r>
            <a:r>
              <a:rPr lang="ru-RU" dirty="0" smtClean="0"/>
              <a:t>генераторов общего назначения, пример</a:t>
            </a:r>
            <a:r>
              <a:rPr lang="en-US" dirty="0" smtClean="0"/>
              <a:t> (Python): </a:t>
            </a:r>
            <a:r>
              <a:rPr lang="en-US" dirty="0" err="1" smtClean="0"/>
              <a:t>os.urandom</a:t>
            </a:r>
            <a:r>
              <a:rPr lang="en-US" dirty="0" smtClean="0"/>
              <a:t>()</a:t>
            </a:r>
            <a:r>
              <a:rPr lang="ru-RU" dirty="0" smtClean="0"/>
              <a:t> или </a:t>
            </a:r>
            <a:r>
              <a:rPr lang="en-US" dirty="0" smtClean="0"/>
              <a:t>secrets</a:t>
            </a:r>
            <a:r>
              <a:rPr lang="ru-RU" dirty="0" smtClean="0"/>
              <a:t> вместо </a:t>
            </a:r>
            <a:r>
              <a:rPr lang="en-US" dirty="0" err="1" smtClean="0"/>
              <a:t>random.randint</a:t>
            </a:r>
            <a:r>
              <a:rPr lang="en-US" dirty="0" smtClean="0"/>
              <a:t>())</a:t>
            </a:r>
            <a:endParaRPr lang="ru-RU" dirty="0"/>
          </a:p>
          <a:p>
            <a:pPr lvl="1"/>
            <a:r>
              <a:rPr lang="ru-RU" dirty="0" smtClean="0"/>
              <a:t>Плохая идея реализовывать их самостоятельно</a:t>
            </a:r>
            <a:endParaRPr lang="en-US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0436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Главное правило реализации криптографии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10620022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>
                <a:solidFill>
                  <a:srgbClr val="FF0000"/>
                </a:solidFill>
              </a:rPr>
              <a:t>Никогда</a:t>
            </a:r>
            <a:r>
              <a:rPr lang="ru-RU" dirty="0" smtClean="0"/>
              <a:t> не использовать собственные примитивы!</a:t>
            </a:r>
          </a:p>
          <a:p>
            <a:r>
              <a:rPr lang="ru-RU" dirty="0" smtClean="0"/>
              <a:t>Использовать только стандартные, широко распространённые примитивы </a:t>
            </a:r>
          </a:p>
          <a:p>
            <a:r>
              <a:rPr lang="ru-RU" dirty="0" smtClean="0"/>
              <a:t>Даже если вы уверены что ваши примитивы лучше</a:t>
            </a:r>
          </a:p>
          <a:p>
            <a:r>
              <a:rPr lang="ru-RU" dirty="0" smtClean="0"/>
              <a:t>Даже если вы опубликовали статью на </a:t>
            </a:r>
            <a:r>
              <a:rPr lang="en-US" dirty="0" err="1" smtClean="0"/>
              <a:t>eurocrypt</a:t>
            </a:r>
            <a:endParaRPr lang="en-US" dirty="0"/>
          </a:p>
          <a:p>
            <a:r>
              <a:rPr lang="ru-RU" dirty="0" smtClean="0"/>
              <a:t>Правило </a:t>
            </a:r>
            <a:r>
              <a:rPr lang="ru-RU" b="1" dirty="0" err="1" smtClean="0"/>
              <a:t>Керкгоффса</a:t>
            </a:r>
            <a:r>
              <a:rPr lang="ru-RU" dirty="0" smtClean="0"/>
              <a:t> – противник знает строение и функционирование криптосистемы. Неизвестны только ключи.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1531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Главное правило реализации криптографии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199" y="1825625"/>
            <a:ext cx="5538849" cy="4351338"/>
          </a:xfrm>
        </p:spPr>
        <p:txBody>
          <a:bodyPr/>
          <a:lstStyle/>
          <a:p>
            <a:r>
              <a:rPr lang="ru-RU" dirty="0"/>
              <a:t>Не использовать </a:t>
            </a:r>
            <a:r>
              <a:rPr lang="en-US" dirty="0"/>
              <a:t>security through obscurity </a:t>
            </a:r>
          </a:p>
          <a:p>
            <a:pPr lvl="1"/>
            <a:r>
              <a:rPr lang="ru-RU" dirty="0"/>
              <a:t>«очень» запутанный алгоритм не означает стойкий алгоритм</a:t>
            </a:r>
          </a:p>
          <a:p>
            <a:pPr lvl="1"/>
            <a:r>
              <a:rPr lang="ru-RU" dirty="0"/>
              <a:t>В местах где необходима безопасность необходимо использовать стойкие криптосистемы, а не то что «усложнит» жизнь противнику запутанностью.</a:t>
            </a:r>
          </a:p>
          <a:p>
            <a:pPr lvl="1"/>
            <a:r>
              <a:rPr lang="ru-RU" dirty="0"/>
              <a:t>Запутанность кода и алгоритма не обеспечивает защищенности</a:t>
            </a:r>
            <a:endParaRPr lang="en-US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23</a:t>
            </a:fld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0129" y="1825625"/>
            <a:ext cx="4963835" cy="3981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8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… но тогда я придумаю свой протокол!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1" y="1825625"/>
            <a:ext cx="75057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>
                <a:solidFill>
                  <a:srgbClr val="FF0000"/>
                </a:solidFill>
              </a:rPr>
              <a:t>Никогда</a:t>
            </a:r>
            <a:r>
              <a:rPr lang="ru-RU" dirty="0" smtClean="0"/>
              <a:t> не придумывать протоколы!</a:t>
            </a:r>
          </a:p>
          <a:p>
            <a:r>
              <a:rPr lang="ru-RU" dirty="0" smtClean="0"/>
              <a:t>Существует множество существующих стандартов, с большой вероятностью описывающих то, что вам нужно</a:t>
            </a:r>
          </a:p>
          <a:p>
            <a:pPr lvl="1"/>
            <a:r>
              <a:rPr lang="en-US" smtClean="0"/>
              <a:t>RFC </a:t>
            </a:r>
            <a:r>
              <a:rPr lang="ru-RU" smtClean="0"/>
              <a:t>– </a:t>
            </a:r>
            <a:r>
              <a:rPr lang="ru-RU" dirty="0" smtClean="0"/>
              <a:t>интернет стандарты </a:t>
            </a:r>
            <a:endParaRPr lang="en-US" dirty="0" smtClean="0"/>
          </a:p>
          <a:p>
            <a:pPr lvl="1"/>
            <a:r>
              <a:rPr lang="en-US" dirty="0" smtClean="0"/>
              <a:t>…</a:t>
            </a:r>
            <a:r>
              <a:rPr lang="ru-RU" dirty="0" smtClean="0"/>
              <a:t>но даже в стандартах есть уязвимости</a:t>
            </a:r>
            <a:endParaRPr lang="ru-RU" dirty="0"/>
          </a:p>
          <a:p>
            <a:pPr marL="0" lvl="1" indent="0">
              <a:buNone/>
            </a:pPr>
            <a:r>
              <a:rPr lang="ru-RU" dirty="0" smtClean="0"/>
              <a:t>Никогда </a:t>
            </a:r>
            <a:r>
              <a:rPr lang="ru-RU" dirty="0"/>
              <a:t>не </a:t>
            </a:r>
            <a:r>
              <a:rPr lang="ru-RU" dirty="0" smtClean="0"/>
              <a:t>придумывать собственные средства защиты информации!</a:t>
            </a:r>
          </a:p>
          <a:p>
            <a:pPr marL="342900" lvl="1" indent="-342900"/>
            <a:r>
              <a:rPr lang="ru-RU" dirty="0" err="1" smtClean="0"/>
              <a:t>Пр</a:t>
            </a:r>
            <a:r>
              <a:rPr lang="en-US" dirty="0" smtClean="0"/>
              <a:t>: </a:t>
            </a:r>
            <a:r>
              <a:rPr lang="ru-RU" dirty="0" err="1" smtClean="0"/>
              <a:t>Зашифрование</a:t>
            </a:r>
            <a:r>
              <a:rPr lang="ru-RU" dirty="0" smtClean="0"/>
              <a:t> жёстких дисков наверняка уже кем то описано и проанализировано, достаточно найти</a:t>
            </a:r>
            <a:r>
              <a:rPr lang="en-US" dirty="0" smtClean="0"/>
              <a:t> </a:t>
            </a:r>
            <a:r>
              <a:rPr lang="ru-RU" dirty="0" smtClean="0"/>
              <a:t>и использовать</a:t>
            </a:r>
          </a:p>
          <a:p>
            <a:pPr marL="342900" lvl="1" indent="-342900"/>
            <a:endParaRPr lang="ru-RU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24</a:t>
            </a:fld>
            <a:endParaRPr lang="ru-RU"/>
          </a:p>
        </p:txBody>
      </p:sp>
      <p:pic>
        <p:nvPicPr>
          <p:cNvPr id="5" name="Picture 2" descr="&amp;Kcy;&amp;acy;&amp;rcy;&amp;tcy;&amp;icy;&amp;ncy;&amp;kcy;&amp;icy; &amp;pcy;&amp;ocy; &amp;zcy;&amp;acy;&amp;pcy;&amp;rcy;&amp;ocy;&amp;scy;&amp;ucy; funny router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43901" y="1387973"/>
            <a:ext cx="3614317" cy="360792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39255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… тут недавно выяснил что придумали новый алгоритм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6819900" cy="4351338"/>
          </a:xfrm>
        </p:spPr>
        <p:txBody>
          <a:bodyPr/>
          <a:lstStyle/>
          <a:p>
            <a:pPr marL="0" lvl="1" indent="0">
              <a:buNone/>
            </a:pPr>
            <a:r>
              <a:rPr lang="ru-RU" dirty="0"/>
              <a:t>Не нужно </a:t>
            </a:r>
            <a:r>
              <a:rPr lang="ru-RU" dirty="0">
                <a:solidFill>
                  <a:srgbClr val="FF0000"/>
                </a:solidFill>
              </a:rPr>
              <a:t>усложнять</a:t>
            </a:r>
            <a:r>
              <a:rPr lang="ru-RU" dirty="0"/>
              <a:t> систему!</a:t>
            </a:r>
          </a:p>
          <a:p>
            <a:pPr marL="342900" lvl="1" indent="-342900"/>
            <a:r>
              <a:rPr lang="ru-RU" dirty="0"/>
              <a:t>Если у проблемы есть простое решение с использованием стандартных средств, не нужно использовать всю криптографию, о которой вы знаете, даже если вам она очень нравится. </a:t>
            </a:r>
          </a:p>
          <a:p>
            <a:r>
              <a:rPr lang="ru-RU" dirty="0" smtClean="0"/>
              <a:t>Не нужно везде использовать </a:t>
            </a:r>
            <a:r>
              <a:rPr lang="ru-RU" dirty="0" err="1" smtClean="0"/>
              <a:t>блокчейн</a:t>
            </a:r>
            <a:r>
              <a:rPr lang="ru-RU" dirty="0" smtClean="0"/>
              <a:t>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25</a:t>
            </a:fld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0200" y="3785804"/>
            <a:ext cx="3403600" cy="2570546"/>
          </a:xfrm>
          <a:prstGeom prst="rect">
            <a:avLst/>
          </a:prstGeom>
        </p:spPr>
      </p:pic>
      <p:pic>
        <p:nvPicPr>
          <p:cNvPr id="8" name="Picture 1" descr="D:\Downloads\WikiLeaks-Year-Zero-2017-v1\year0\vault7\cms\files\TY2SZxA - Imgur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950200" y="1092441"/>
            <a:ext cx="3403600" cy="256691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4363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126" y="1345474"/>
            <a:ext cx="10911674" cy="5156065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8521" y="462756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Blockchains</a:t>
            </a:r>
            <a:r>
              <a:rPr lang="en-US" dirty="0"/>
              <a:t> Everywhere - A Use-case of</a:t>
            </a:r>
            <a:br>
              <a:rPr lang="en-US" dirty="0"/>
            </a:br>
            <a:r>
              <a:rPr lang="en-US" dirty="0" err="1"/>
              <a:t>Blockchains</a:t>
            </a:r>
            <a:r>
              <a:rPr lang="en-US" dirty="0"/>
              <a:t> in the Pharma Supply-Chain</a:t>
            </a:r>
            <a:br>
              <a:rPr lang="en-US" dirty="0"/>
            </a:br>
            <a:endParaRPr lang="ru-RU" dirty="0"/>
          </a:p>
        </p:txBody>
      </p:sp>
      <p:pic>
        <p:nvPicPr>
          <p:cNvPr id="11" name="Объект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518" y="474822"/>
            <a:ext cx="8738663" cy="6029678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26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5125" y="1027906"/>
            <a:ext cx="4638675" cy="540067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150" y="448199"/>
            <a:ext cx="4718050" cy="3296713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150" y="365125"/>
            <a:ext cx="3324225" cy="579120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71586" y="2451100"/>
            <a:ext cx="5629470" cy="397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276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…но тогда я хотя бы напишу реализацию!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5280378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 smtClean="0">
                <a:solidFill>
                  <a:srgbClr val="FF0000"/>
                </a:solidFill>
              </a:rPr>
              <a:t>Никогда</a:t>
            </a:r>
            <a:r>
              <a:rPr lang="ru-RU" dirty="0" smtClean="0"/>
              <a:t> не реализовывать криптографию!</a:t>
            </a:r>
          </a:p>
          <a:p>
            <a:r>
              <a:rPr lang="ru-RU" dirty="0" smtClean="0"/>
              <a:t>Необходимо использовать существующие распространённые реализации</a:t>
            </a:r>
          </a:p>
          <a:p>
            <a:r>
              <a:rPr lang="ru-RU" dirty="0" smtClean="0"/>
              <a:t>Даже если алгоритм прост и понятен – нужно использовать существующую реализацию</a:t>
            </a:r>
          </a:p>
          <a:p>
            <a:r>
              <a:rPr lang="ru-RU" dirty="0" smtClean="0"/>
              <a:t>… но даже в существующих распространённых реализациях могут быть критические ошибки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27</a:t>
            </a:fld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8578" y="2416923"/>
            <a:ext cx="6073422" cy="3168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44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Уязвимости в коде (</a:t>
            </a:r>
            <a:r>
              <a:rPr lang="en-US" dirty="0"/>
              <a:t>Apple “</a:t>
            </a:r>
            <a:r>
              <a:rPr lang="en-US" dirty="0" err="1"/>
              <a:t>goto</a:t>
            </a:r>
            <a:r>
              <a:rPr lang="en-US" dirty="0"/>
              <a:t> fail</a:t>
            </a:r>
            <a:r>
              <a:rPr lang="en-US" dirty="0" smtClean="0"/>
              <a:t>”</a:t>
            </a:r>
            <a:r>
              <a:rPr lang="ru-RU" dirty="0" smtClean="0"/>
              <a:t>,</a:t>
            </a:r>
            <a:r>
              <a:rPr lang="en-US" dirty="0" smtClean="0"/>
              <a:t> 2014)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7700" y="1847850"/>
            <a:ext cx="52197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Код проверки сертификатов при установлении </a:t>
            </a:r>
            <a:r>
              <a:rPr lang="en-US" dirty="0" smtClean="0"/>
              <a:t>SSL </a:t>
            </a:r>
            <a:r>
              <a:rPr lang="ru-RU" dirty="0" smtClean="0"/>
              <a:t>соединения.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28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2362" y="1533245"/>
            <a:ext cx="5151438" cy="482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70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Уязвимости в коде (</a:t>
            </a:r>
            <a:r>
              <a:rPr lang="en-US" dirty="0"/>
              <a:t>Apple “</a:t>
            </a:r>
            <a:r>
              <a:rPr lang="en-US" dirty="0" err="1"/>
              <a:t>goto</a:t>
            </a:r>
            <a:r>
              <a:rPr lang="en-US" dirty="0"/>
              <a:t> fail</a:t>
            </a:r>
            <a:r>
              <a:rPr lang="en-US" dirty="0" smtClean="0"/>
              <a:t>”</a:t>
            </a:r>
            <a:r>
              <a:rPr lang="ru-RU" dirty="0" smtClean="0"/>
              <a:t>,</a:t>
            </a:r>
            <a:r>
              <a:rPr lang="en-US" dirty="0" smtClean="0"/>
              <a:t> 2014)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7700" y="1847850"/>
            <a:ext cx="52197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Лишний </a:t>
            </a:r>
            <a:r>
              <a:rPr lang="en-US" dirty="0" err="1" smtClean="0"/>
              <a:t>GoTo</a:t>
            </a:r>
            <a:r>
              <a:rPr lang="ru-RU" dirty="0"/>
              <a:t> </a:t>
            </a:r>
            <a:r>
              <a:rPr lang="ru-RU" dirty="0" smtClean="0"/>
              <a:t>выполнялся безусловно, так как в </a:t>
            </a:r>
            <a:r>
              <a:rPr lang="en-US" dirty="0" smtClean="0"/>
              <a:t>if </a:t>
            </a:r>
            <a:r>
              <a:rPr lang="ru-RU" dirty="0" smtClean="0"/>
              <a:t>не стояли скобки.</a:t>
            </a:r>
          </a:p>
          <a:p>
            <a:pPr marL="0" indent="0">
              <a:buNone/>
            </a:pPr>
            <a:r>
              <a:rPr lang="ru-RU" dirty="0" smtClean="0"/>
              <a:t>Т.е. если функция </a:t>
            </a:r>
            <a:r>
              <a:rPr lang="en-US" dirty="0" smtClean="0"/>
              <a:t>SSLHashSHA1.update</a:t>
            </a:r>
            <a:r>
              <a:rPr lang="ru-RU" dirty="0" smtClean="0"/>
              <a:t> выполнялась без ошибки, остальные проверки не выполнялись, и проверка возвращала </a:t>
            </a:r>
            <a:r>
              <a:rPr lang="en-US" dirty="0" smtClean="0"/>
              <a:t>true</a:t>
            </a:r>
            <a:r>
              <a:rPr lang="ru-RU" dirty="0"/>
              <a:t>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29</a:t>
            </a:fld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662" y="1690688"/>
            <a:ext cx="6383338" cy="184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55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Параллельная конструкция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ru-RU" dirty="0" smtClean="0"/>
                  <a:t>Пусть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ru-RU" dirty="0" smtClean="0"/>
                  <a:t> – стойкий </a:t>
                </a:r>
                <a:r>
                  <a:rPr lang="en-US" dirty="0" smtClean="0"/>
                  <a:t>PRG </a:t>
                </a:r>
                <a:r>
                  <a:rPr lang="ru-RU" dirty="0" smtClean="0"/>
                  <a:t>на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ru-RU" dirty="0" smtClean="0"/>
                  <a:t>.</a:t>
                </a:r>
              </a:p>
              <a:p>
                <a:pPr marL="0" indent="0">
                  <a:buNone/>
                </a:pPr>
                <a:r>
                  <a:rPr lang="ru-RU" dirty="0" smtClean="0"/>
                  <a:t>Построим новый </a:t>
                </a:r>
                <a:r>
                  <a:rPr lang="en-US" dirty="0" smtClean="0"/>
                  <a:t>PRG</a:t>
                </a:r>
                <a:r>
                  <a:rPr lang="ru-RU" dirty="0" smtClean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dirty="0" smtClean="0"/>
                  <a:t> </a:t>
                </a:r>
                <a:r>
                  <a:rPr lang="ru-RU" dirty="0" smtClean="0"/>
                  <a:t>на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ru-RU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 smtClean="0"/>
                  <a:t> </a:t>
                </a:r>
                <a:r>
                  <a:rPr lang="ru-RU" dirty="0" smtClean="0"/>
                  <a:t>из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ru-RU" dirty="0" smtClean="0"/>
                  <a:t> следующим образом</a:t>
                </a:r>
                <a:r>
                  <a:rPr lang="en-US" dirty="0" smtClean="0"/>
                  <a:t>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,…,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,..,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</m:t>
                      </m:r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ru-RU" dirty="0" smtClean="0"/>
                  <a:t> называется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𝒏</m:t>
                    </m:r>
                  </m:oMath>
                </a14:m>
                <a:r>
                  <a:rPr lang="en-US" b="1" dirty="0" smtClean="0"/>
                  <a:t>-</a:t>
                </a:r>
                <a:r>
                  <a:rPr lang="ru-RU" b="1" dirty="0" smtClean="0"/>
                  <a:t>ой параллельной композицией </a:t>
                </a:r>
                <a:r>
                  <a:rPr lang="ru-RU" dirty="0" smtClean="0"/>
                  <a:t>генератора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ru-RU" dirty="0" smtClean="0"/>
                  <a:t>. Величина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ru-RU" dirty="0" smtClean="0"/>
                  <a:t> </a:t>
                </a:r>
                <a:r>
                  <a:rPr lang="ru-RU" b="1" dirty="0" smtClean="0"/>
                  <a:t>называется параметром повторения</a:t>
                </a:r>
                <a:r>
                  <a:rPr lang="ru-RU" dirty="0" smtClean="0"/>
                  <a:t>.</a:t>
                </a:r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1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8855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Уязвимости в других местах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Уязвимости </a:t>
            </a:r>
            <a:r>
              <a:rPr lang="ru-RU" dirty="0"/>
              <a:t>в </a:t>
            </a:r>
            <a:r>
              <a:rPr lang="ru-RU" dirty="0" smtClean="0"/>
              <a:t>стандартах</a:t>
            </a:r>
            <a:r>
              <a:rPr lang="en-US" dirty="0" smtClean="0"/>
              <a:t>: </a:t>
            </a:r>
            <a:r>
              <a:rPr lang="ru-RU" dirty="0" smtClean="0"/>
              <a:t>Пример </a:t>
            </a:r>
            <a:r>
              <a:rPr lang="en-US" dirty="0" err="1" smtClean="0"/>
              <a:t>Wi</a:t>
            </a:r>
            <a:r>
              <a:rPr lang="en-US" dirty="0" err="1"/>
              <a:t>F</a:t>
            </a:r>
            <a:r>
              <a:rPr lang="en-US" dirty="0" err="1" smtClean="0"/>
              <a:t>i</a:t>
            </a:r>
            <a:r>
              <a:rPr lang="en-US" dirty="0" smtClean="0"/>
              <a:t>: WEP, WPA-1, WPA-2, WPS</a:t>
            </a:r>
            <a:r>
              <a:rPr lang="ru-RU" dirty="0" smtClean="0"/>
              <a:t>, </a:t>
            </a:r>
            <a:r>
              <a:rPr lang="en-US" dirty="0" smtClean="0"/>
              <a:t>TLS</a:t>
            </a:r>
            <a:endParaRPr lang="ru-RU" dirty="0" smtClean="0"/>
          </a:p>
          <a:p>
            <a:r>
              <a:rPr lang="ru-RU" dirty="0" smtClean="0"/>
              <a:t>Уязвимости в криптографических библиотеках</a:t>
            </a:r>
            <a:r>
              <a:rPr lang="en-US" dirty="0" smtClean="0"/>
              <a:t>: </a:t>
            </a:r>
            <a:r>
              <a:rPr lang="en-US" dirty="0" err="1" smtClean="0"/>
              <a:t>openssl</a:t>
            </a:r>
            <a:endParaRPr lang="ru-RU" dirty="0" smtClean="0"/>
          </a:p>
          <a:p>
            <a:r>
              <a:rPr lang="ru-RU" dirty="0" smtClean="0"/>
              <a:t>Уязвимости в примитивах</a:t>
            </a:r>
            <a:r>
              <a:rPr lang="en-US" dirty="0" smtClean="0"/>
              <a:t>: SHA-1, DES, RC4, CSS</a:t>
            </a:r>
            <a:endParaRPr lang="ru-RU" dirty="0" smtClean="0"/>
          </a:p>
          <a:p>
            <a:r>
              <a:rPr lang="ru-RU" dirty="0" smtClean="0"/>
              <a:t>Уязвимости при атаке по побочным каналам</a:t>
            </a:r>
            <a:r>
              <a:rPr lang="en-US" dirty="0" smtClean="0"/>
              <a:t>:</a:t>
            </a:r>
            <a:endParaRPr lang="ru-RU" dirty="0" smtClean="0"/>
          </a:p>
          <a:p>
            <a:endParaRPr lang="en-US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30</a:t>
            </a:fld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1212" y="4300538"/>
            <a:ext cx="7572375" cy="187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063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 важности обновлений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7950200" cy="4351338"/>
          </a:xfrm>
        </p:spPr>
        <p:txBody>
          <a:bodyPr/>
          <a:lstStyle/>
          <a:p>
            <a:r>
              <a:rPr lang="ru-RU" dirty="0" smtClean="0"/>
              <a:t>Если что то безопасно сегодня, не факт что будет завтра!</a:t>
            </a:r>
            <a:endParaRPr lang="en-US" dirty="0" smtClean="0"/>
          </a:p>
          <a:p>
            <a:r>
              <a:rPr lang="ru-RU" dirty="0" smtClean="0"/>
              <a:t>Могут появляться новые атаки и могут обнаружится новые атаки, переводя криптосистему в класс нестойких.</a:t>
            </a:r>
          </a:p>
          <a:p>
            <a:r>
              <a:rPr lang="ru-RU" dirty="0" smtClean="0"/>
              <a:t>Регулярное обновление версий криптографических библиотек и оборудования.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31</a:t>
            </a:fld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831425"/>
            <a:ext cx="6743700" cy="1890050"/>
          </a:xfrm>
          <a:prstGeom prst="rect">
            <a:avLst/>
          </a:prstGeom>
        </p:spPr>
      </p:pic>
      <p:pic>
        <p:nvPicPr>
          <p:cNvPr id="6" name="Picture 2" descr="&amp;Kcy;&amp;acy;&amp;rcy;&amp;tcy;&amp;icy;&amp;ncy;&amp;kcy;&amp;icy; &amp;pcy;&amp;ocy; &amp;zcy;&amp;acy;&amp;pcy;&amp;rcy;&amp;ocy;&amp;scy;&amp;ucy; bad router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88400" y="1690688"/>
            <a:ext cx="2717800" cy="258586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25539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Тогда зачем этот курс? (в </a:t>
            </a:r>
            <a:r>
              <a:rPr lang="ru-RU" smtClean="0"/>
              <a:t>практическом смысле)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Основная цели</a:t>
            </a:r>
            <a:r>
              <a:rPr lang="en-US" dirty="0" smtClean="0"/>
              <a:t>:</a:t>
            </a:r>
            <a:endParaRPr lang="ru-RU" dirty="0" smtClean="0"/>
          </a:p>
          <a:p>
            <a:r>
              <a:rPr lang="ru-RU" dirty="0" smtClean="0"/>
              <a:t>Знать достаточно чтоб сознательно избегать плохих конструкций и реализаций </a:t>
            </a:r>
          </a:p>
          <a:p>
            <a:pPr lvl="1"/>
            <a:r>
              <a:rPr lang="ru-RU" dirty="0" smtClean="0"/>
              <a:t>Ничего не мешает вам посмотреть как работает чужая библиотека</a:t>
            </a:r>
            <a:r>
              <a:rPr lang="ru-RU" smtClean="0"/>
              <a:t>, ка</a:t>
            </a:r>
            <a:r>
              <a:rPr lang="ru-RU"/>
              <a:t>к</a:t>
            </a:r>
            <a:r>
              <a:rPr lang="ru-RU" smtClean="0"/>
              <a:t> </a:t>
            </a:r>
            <a:r>
              <a:rPr lang="ru-RU" dirty="0" smtClean="0"/>
              <a:t>она генерирует ключи, какие режимы шифрования использует </a:t>
            </a:r>
            <a:r>
              <a:rPr lang="ru-RU" dirty="0" err="1" smtClean="0"/>
              <a:t>итд</a:t>
            </a:r>
            <a:r>
              <a:rPr lang="ru-RU" dirty="0" smtClean="0"/>
              <a:t>.</a:t>
            </a:r>
          </a:p>
          <a:p>
            <a:pPr marL="177800" lvl="1" indent="-177800"/>
            <a:r>
              <a:rPr lang="ru-RU" sz="2600" dirty="0" smtClean="0"/>
              <a:t>Иметь возможность задать адекватные вопросы о криптосистемах (в том числе и </a:t>
            </a:r>
            <a:r>
              <a:rPr lang="ru-RU" sz="2600" dirty="0" err="1" smtClean="0"/>
              <a:t>гуглу</a:t>
            </a:r>
            <a:r>
              <a:rPr lang="ru-RU" sz="2600" dirty="0" smtClean="0"/>
              <a:t>)</a:t>
            </a:r>
          </a:p>
          <a:p>
            <a:pPr marL="177800" lvl="1" indent="-177800"/>
            <a:r>
              <a:rPr lang="ru-RU" sz="2600" dirty="0" smtClean="0"/>
              <a:t>Понимать что нужно делать для решения практических задач, понимать как именно они были решены и с какими ограничениями.</a:t>
            </a:r>
            <a:endParaRPr lang="ru-RU" sz="26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3901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Безопасное программирование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708897"/>
            <a:ext cx="10515600" cy="5012577"/>
          </a:xfrm>
        </p:spPr>
        <p:txBody>
          <a:bodyPr/>
          <a:lstStyle/>
          <a:p>
            <a:r>
              <a:rPr lang="ru-RU" dirty="0" smtClean="0"/>
              <a:t>Проверка входных значений (длины входов, типы, корректность)</a:t>
            </a:r>
          </a:p>
          <a:p>
            <a:pPr lvl="1"/>
            <a:r>
              <a:rPr lang="ru-RU" dirty="0" smtClean="0"/>
              <a:t>Должна производиться по возможности в начале функции</a:t>
            </a:r>
          </a:p>
          <a:p>
            <a:pPr lvl="1"/>
            <a:r>
              <a:rPr lang="ru-RU" dirty="0" err="1" smtClean="0"/>
              <a:t>Параноидальные</a:t>
            </a:r>
            <a:r>
              <a:rPr lang="ru-RU" dirty="0" smtClean="0"/>
              <a:t> проверки</a:t>
            </a:r>
          </a:p>
          <a:p>
            <a:r>
              <a:rPr lang="ru-RU" dirty="0" smtClean="0"/>
              <a:t>Криптографические методы должны быть вынесены в отдельные функции и модули</a:t>
            </a:r>
          </a:p>
          <a:p>
            <a:r>
              <a:rPr lang="ru-RU" dirty="0" smtClean="0"/>
              <a:t>Все внешние криптографические интерфейсы работают только с массивом байт</a:t>
            </a:r>
          </a:p>
          <a:p>
            <a:r>
              <a:rPr lang="ru-RU" dirty="0" smtClean="0"/>
              <a:t>Не использование «магических чисел» – все константы должны быть определены</a:t>
            </a:r>
          </a:p>
          <a:p>
            <a:r>
              <a:rPr lang="ru-RU" dirty="0" smtClean="0"/>
              <a:t>Не использовать «алгоритмы по умолчанию», т.е. явно задавать алгоритмы шифрования через параметры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795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Проверка входных данных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err="1"/>
              <a:t>d</a:t>
            </a:r>
            <a:r>
              <a:rPr lang="en-US" dirty="0" err="1" smtClean="0"/>
              <a:t>ef</a:t>
            </a:r>
            <a:r>
              <a:rPr lang="en-US" dirty="0" smtClean="0"/>
              <a:t> decrypt(key, data, </a:t>
            </a:r>
            <a:r>
              <a:rPr lang="en-US" dirty="0" err="1" smtClean="0"/>
              <a:t>cipher_suite</a:t>
            </a:r>
            <a:r>
              <a:rPr lang="en-US" dirty="0" smtClean="0"/>
              <a:t>):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if </a:t>
            </a:r>
            <a:r>
              <a:rPr lang="en-US" dirty="0" err="1" smtClean="0"/>
              <a:t>len</a:t>
            </a:r>
            <a:r>
              <a:rPr lang="en-US" dirty="0" smtClean="0"/>
              <a:t>(key) != </a:t>
            </a:r>
            <a:r>
              <a:rPr lang="en-US" dirty="0" smtClean="0">
                <a:solidFill>
                  <a:srgbClr val="FF0000"/>
                </a:solidFill>
              </a:rPr>
              <a:t>AES_KEY_SIZE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/>
              <a:t>raise Exception</a:t>
            </a:r>
            <a:r>
              <a:rPr lang="en-US" dirty="0" smtClean="0"/>
              <a:t>($‘</a:t>
            </a:r>
            <a:r>
              <a:rPr lang="en-US" dirty="0"/>
              <a:t>invalid </a:t>
            </a:r>
            <a:r>
              <a:rPr lang="en-US" dirty="0" smtClean="0"/>
              <a:t>key size, expecting {</a:t>
            </a:r>
            <a:r>
              <a:rPr lang="en-US" dirty="0">
                <a:solidFill>
                  <a:srgbClr val="FF0000"/>
                </a:solidFill>
              </a:rPr>
              <a:t>AES_KEY_SIZE</a:t>
            </a:r>
            <a:r>
              <a:rPr lang="en-US" dirty="0" smtClean="0"/>
              <a:t>}’)</a:t>
            </a:r>
          </a:p>
          <a:p>
            <a:pPr marL="0" indent="0">
              <a:buNone/>
            </a:pPr>
            <a:r>
              <a:rPr lang="en-US" dirty="0" smtClean="0"/>
              <a:t>	if </a:t>
            </a:r>
            <a:r>
              <a:rPr lang="en-US" dirty="0" err="1" smtClean="0"/>
              <a:t>len</a:t>
            </a:r>
            <a:r>
              <a:rPr lang="en-US" dirty="0" smtClean="0"/>
              <a:t>(data) &lt; </a:t>
            </a:r>
            <a:r>
              <a:rPr lang="en-US" dirty="0" smtClean="0">
                <a:solidFill>
                  <a:srgbClr val="FF0000"/>
                </a:solidFill>
              </a:rPr>
              <a:t>NONCE_SIZE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raise Exception(‘invalid </a:t>
            </a:r>
            <a:r>
              <a:rPr lang="en-US" dirty="0" err="1" smtClean="0"/>
              <a:t>ciphertext</a:t>
            </a:r>
            <a:r>
              <a:rPr lang="en-US" dirty="0" smtClean="0"/>
              <a:t> length’)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if </a:t>
            </a:r>
            <a:r>
              <a:rPr lang="en-US" dirty="0" err="1" smtClean="0"/>
              <a:t>cipher_suite</a:t>
            </a:r>
            <a:r>
              <a:rPr lang="en-US" dirty="0" smtClean="0"/>
              <a:t> = </a:t>
            </a:r>
            <a:r>
              <a:rPr lang="en-US" dirty="0" smtClean="0">
                <a:solidFill>
                  <a:srgbClr val="FF0000"/>
                </a:solidFill>
              </a:rPr>
              <a:t>AES_CBC_WITH_CBC_MAC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return </a:t>
            </a:r>
            <a:r>
              <a:rPr lang="en-US" dirty="0" err="1" smtClean="0"/>
              <a:t>aes.cbc.decrypt</a:t>
            </a:r>
            <a:r>
              <a:rPr lang="en-US" dirty="0" smtClean="0"/>
              <a:t>(key</a:t>
            </a:r>
            <a:r>
              <a:rPr lang="en-US" dirty="0"/>
              <a:t>, </a:t>
            </a:r>
            <a:r>
              <a:rPr lang="en-US" dirty="0" smtClean="0"/>
              <a:t>data)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else if </a:t>
            </a:r>
            <a:r>
              <a:rPr lang="en-US" dirty="0" err="1"/>
              <a:t>cipher_suite</a:t>
            </a:r>
            <a:r>
              <a:rPr lang="en-US" dirty="0"/>
              <a:t> = </a:t>
            </a:r>
            <a:r>
              <a:rPr lang="en-US" dirty="0" smtClean="0">
                <a:solidFill>
                  <a:srgbClr val="FF0000"/>
                </a:solidFill>
              </a:rPr>
              <a:t>AES_CTR_WITH_CBC_MAC</a:t>
            </a:r>
            <a:r>
              <a:rPr lang="en-US" dirty="0" smtClean="0"/>
              <a:t> :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		return </a:t>
            </a:r>
            <a:r>
              <a:rPr lang="en-US" dirty="0" err="1" smtClean="0"/>
              <a:t>aes.ctr.decrypt</a:t>
            </a:r>
            <a:r>
              <a:rPr lang="en-US" dirty="0" smtClean="0"/>
              <a:t>(key, data)</a:t>
            </a:r>
          </a:p>
          <a:p>
            <a:pPr marL="0" indent="0">
              <a:buNone/>
            </a:pPr>
            <a:r>
              <a:rPr lang="en-US" dirty="0" smtClean="0"/>
              <a:t>	else: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/>
              <a:t>raise Exception</a:t>
            </a:r>
            <a:r>
              <a:rPr lang="en-US" dirty="0" smtClean="0"/>
              <a:t>($‘</a:t>
            </a:r>
            <a:r>
              <a:rPr lang="en-US" dirty="0" err="1"/>
              <a:t>cipher_suite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 err="1"/>
              <a:t>cipher_suite</a:t>
            </a:r>
            <a:r>
              <a:rPr lang="en-US" dirty="0" smtClean="0"/>
              <a:t>} is not supported’)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6413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Отдельные функции, работа только с массивом байт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err="1" smtClean="0"/>
              <a:t>def</a:t>
            </a:r>
            <a:r>
              <a:rPr lang="en-US" dirty="0" smtClean="0"/>
              <a:t> </a:t>
            </a:r>
            <a:r>
              <a:rPr lang="en-US" dirty="0"/>
              <a:t>generate</a:t>
            </a:r>
            <a:r>
              <a:rPr lang="ru-RU" dirty="0"/>
              <a:t>_</a:t>
            </a:r>
            <a:r>
              <a:rPr lang="en-US" dirty="0" err="1"/>
              <a:t>aes_key</a:t>
            </a:r>
            <a:r>
              <a:rPr lang="en-US" dirty="0"/>
              <a:t>():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return </a:t>
            </a:r>
            <a:r>
              <a:rPr lang="en-US" dirty="0" err="1" smtClean="0"/>
              <a:t>Crypto.random.getBytes</a:t>
            </a:r>
            <a:r>
              <a:rPr lang="en-US" dirty="0" smtClean="0"/>
              <a:t>(</a:t>
            </a:r>
            <a:r>
              <a:rPr lang="en-US" dirty="0" smtClean="0">
                <a:solidFill>
                  <a:srgbClr val="FF0000"/>
                </a:solidFill>
              </a:rPr>
              <a:t>AES_KEY_SIZE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smtClean="0"/>
              <a:t>--------------------</a:t>
            </a:r>
          </a:p>
          <a:p>
            <a:pPr marL="0" indent="0">
              <a:buNone/>
            </a:pPr>
            <a:r>
              <a:rPr lang="en-US" dirty="0" err="1" smtClean="0"/>
              <a:t>def</a:t>
            </a:r>
            <a:r>
              <a:rPr lang="en-US" dirty="0" smtClean="0"/>
              <a:t> </a:t>
            </a:r>
            <a:r>
              <a:rPr lang="en-US" dirty="0" err="1" smtClean="0"/>
              <a:t>encrypt_user_input</a:t>
            </a:r>
            <a:r>
              <a:rPr lang="en-US" dirty="0" smtClean="0"/>
              <a:t>(</a:t>
            </a:r>
            <a:r>
              <a:rPr lang="en-US" dirty="0" err="1" smtClean="0"/>
              <a:t>user_string</a:t>
            </a:r>
            <a:r>
              <a:rPr lang="en-US" dirty="0" smtClean="0"/>
              <a:t>):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user_bytes</a:t>
            </a:r>
            <a:r>
              <a:rPr lang="en-US" dirty="0" smtClean="0"/>
              <a:t> = Encode.utf8.getBytes(</a:t>
            </a:r>
            <a:r>
              <a:rPr lang="en-US" dirty="0" err="1" smtClean="0"/>
              <a:t>user_string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key = </a:t>
            </a:r>
            <a:r>
              <a:rPr lang="en-US" dirty="0" err="1" smtClean="0"/>
              <a:t>generateAesKey</a:t>
            </a:r>
            <a:r>
              <a:rPr lang="en-US" dirty="0" smtClean="0"/>
              <a:t>()</a:t>
            </a:r>
          </a:p>
          <a:p>
            <a:pPr marL="0" indent="0">
              <a:buNone/>
            </a:pPr>
            <a:r>
              <a:rPr lang="en-US" dirty="0" smtClean="0"/>
              <a:t>	encrypted = encrypt(key</a:t>
            </a:r>
            <a:r>
              <a:rPr lang="en-US" dirty="0"/>
              <a:t>, </a:t>
            </a:r>
            <a:r>
              <a:rPr lang="en-US" dirty="0" err="1"/>
              <a:t>user_bytes</a:t>
            </a:r>
            <a:r>
              <a:rPr lang="en-US" dirty="0"/>
              <a:t> </a:t>
            </a:r>
            <a:r>
              <a:rPr lang="en-US" dirty="0" smtClean="0"/>
              <a:t>, </a:t>
            </a:r>
            <a:r>
              <a:rPr lang="en-US" dirty="0">
                <a:solidFill>
                  <a:srgbClr val="FF0000"/>
                </a:solidFill>
              </a:rPr>
              <a:t>AES_CBC_WITH_CBC_MAC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encrypted_hex</a:t>
            </a:r>
            <a:r>
              <a:rPr lang="en-US" dirty="0" smtClean="0"/>
              <a:t> = </a:t>
            </a:r>
            <a:r>
              <a:rPr lang="en-US" dirty="0" err="1" smtClean="0"/>
              <a:t>Converter.toHex</a:t>
            </a:r>
            <a:r>
              <a:rPr lang="en-US" dirty="0" smtClean="0"/>
              <a:t>(encrypted)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key_string</a:t>
            </a:r>
            <a:r>
              <a:rPr lang="en-US" dirty="0" smtClean="0"/>
              <a:t> = </a:t>
            </a:r>
            <a:r>
              <a:rPr lang="en-US" dirty="0" err="1" smtClean="0"/>
              <a:t>Converter.toHex</a:t>
            </a:r>
            <a:r>
              <a:rPr lang="en-US" dirty="0" smtClean="0"/>
              <a:t>(key)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return </a:t>
            </a:r>
            <a:r>
              <a:rPr lang="en-US" dirty="0" err="1" smtClean="0"/>
              <a:t>key_string</a:t>
            </a:r>
            <a:r>
              <a:rPr lang="en-US" dirty="0" smtClean="0"/>
              <a:t>, </a:t>
            </a:r>
            <a:r>
              <a:rPr lang="en-US" dirty="0" err="1" smtClean="0"/>
              <a:t>encrypted_hex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874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8812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кругленный прямоугольник 4"/>
          <p:cNvSpPr/>
          <p:nvPr/>
        </p:nvSpPr>
        <p:spPr>
          <a:xfrm>
            <a:off x="720505" y="1690688"/>
            <a:ext cx="10542006" cy="2520068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Параллельная конструкция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89585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ru-RU" b="1" dirty="0" smtClean="0"/>
                  <a:t>Теорема 3.1</a:t>
                </a:r>
                <a:r>
                  <a:rPr lang="ru-RU" dirty="0" smtClean="0"/>
                  <a:t>. Пусть </a:t>
                </a:r>
                <a:r>
                  <a:rPr lang="ru-RU" dirty="0"/>
                  <a:t>Пусть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ru-RU" dirty="0"/>
                  <a:t> – стойкий </a:t>
                </a:r>
                <a:r>
                  <a:rPr lang="en-US" dirty="0"/>
                  <a:t>PRG </a:t>
                </a:r>
                <a:r>
                  <a:rPr lang="ru-RU" dirty="0"/>
                  <a:t>на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ru-RU" dirty="0" smtClean="0"/>
                  <a:t>.</a:t>
                </a:r>
                <a:r>
                  <a:rPr lang="en-US" dirty="0" smtClean="0"/>
                  <a:t> </a:t>
                </a:r>
                <a:r>
                  <a:rPr lang="ru-RU" dirty="0" smtClean="0"/>
                  <a:t>Тогда параллельная конструкция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ru-RU" dirty="0" smtClean="0"/>
                  <a:t> построенная с использованием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ru-RU" dirty="0" smtClean="0"/>
                  <a:t> – стойкий </a:t>
                </a:r>
                <a:r>
                  <a:rPr lang="en-US" dirty="0" smtClean="0"/>
                  <a:t>PRG</a:t>
                </a:r>
                <a:r>
                  <a:rPr lang="ru-RU" dirty="0" smtClean="0"/>
                  <a:t> с параметром повторения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ru-RU" dirty="0" smtClean="0"/>
                  <a:t>. </a:t>
                </a:r>
              </a:p>
              <a:p>
                <a:pPr marL="0" indent="0">
                  <a:buNone/>
                </a:pPr>
                <a:r>
                  <a:rPr lang="ru-RU" dirty="0" smtClean="0"/>
                  <a:t>Т.е.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ru-RU" dirty="0" smtClean="0"/>
                  <a:t> – противника в игре на различимость против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ru-RU" dirty="0" smtClean="0"/>
                  <a:t>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∃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ru-RU" dirty="0" smtClean="0"/>
                  <a:t> – противник в игре на различимость</a:t>
                </a:r>
                <a:r>
                  <a:rPr lang="en-US" dirty="0" smtClean="0"/>
                  <a:t> </a:t>
                </a:r>
                <a:r>
                  <a:rPr lang="ru-RU" dirty="0" smtClean="0"/>
                  <a:t>против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ru-RU" dirty="0" smtClean="0"/>
                  <a:t>,  причём</a:t>
                </a:r>
                <a:endParaRPr lang="en-US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𝑃𝑅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𝑎𝑑𝑣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𝑃𝑅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𝑎𝑑𝑣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ru-RU" dirty="0" smtClean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895850"/>
              </a:xfrm>
              <a:blipFill rotWithShape="0">
                <a:blip r:embed="rId2"/>
                <a:stretch>
                  <a:fillRect l="-1043" t="-1866" r="-104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532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Параллельная конструкция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895850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⊳</m:t>
                    </m:r>
                  </m:oMath>
                </a14:m>
                <a:r>
                  <a:rPr lang="ru-RU" dirty="0"/>
                  <a:t>Рассмотрим последовательность из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+1 </m:t>
                    </m:r>
                  </m:oMath>
                </a14:m>
                <a:r>
                  <a:rPr lang="ru-RU" dirty="0"/>
                  <a:t>игры</a:t>
                </a:r>
                <a:r>
                  <a:rPr lang="en-US" dirty="0"/>
                  <a:t>:</a:t>
                </a:r>
                <a:r>
                  <a:rPr lang="ru-RU" dirty="0"/>
                  <a:t> </a:t>
                </a:r>
                <a:endParaRPr lang="en-US" dirty="0"/>
              </a:p>
              <a:p>
                <a:pPr marL="0" indent="0">
                  <a:buNone/>
                </a:pPr>
                <a:r>
                  <a:rPr lang="en-US" dirty="0" smtClean="0"/>
                  <a:t>n. </a:t>
                </a:r>
                <a:r>
                  <a:rPr lang="ru-RU" dirty="0" smtClean="0"/>
                  <a:t>Претендент </a:t>
                </a:r>
                <a:r>
                  <a:rPr lang="ru-RU" dirty="0"/>
                  <a:t>случайно выбирает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groupChr>
                      <m:groupChrPr>
                        <m:chr m:val="←"/>
                        <m:vertJc m:val="bot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groupCh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  <a:r>
                  <a:rPr lang="ru-RU" dirty="0"/>
                  <a:t>и отправляет противнику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𝐺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</a:rPr>
                          <m:t>,…,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𝐺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n</a:t>
                </a:r>
                <a:r>
                  <a:rPr lang="en-US" dirty="0" smtClean="0"/>
                  <a:t>-1. </a:t>
                </a:r>
                <a:r>
                  <a:rPr lang="ru-RU" dirty="0" smtClean="0"/>
                  <a:t>Претендент </a:t>
                </a:r>
                <a:r>
                  <a:rPr lang="ru-RU" dirty="0"/>
                  <a:t>случайно выбирает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groupChr>
                      <m:groupChrPr>
                        <m:chr m:val="←"/>
                        <m:vertJc m:val="bot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groupCh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ru-RU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ru-RU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groupChr>
                      <m:groupChrPr>
                        <m:chr m:val="←"/>
                        <m:vertJc m:val="bot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groupChr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US" dirty="0" smtClean="0"/>
                  <a:t> </a:t>
                </a:r>
                <a:r>
                  <a:rPr lang="ru-RU" dirty="0"/>
                  <a:t>и отправляет противнику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𝐺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</a:rPr>
                          <m:t>,…,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𝐺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 .</m:t>
                    </m:r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…</a:t>
                </a:r>
              </a:p>
              <a:p>
                <a:pPr marL="0" indent="0">
                  <a:buNone/>
                </a:pPr>
                <a:r>
                  <a:rPr lang="ru-RU" dirty="0"/>
                  <a:t>0</a:t>
                </a:r>
                <a:r>
                  <a:rPr lang="en-US" dirty="0" smtClean="0"/>
                  <a:t>. </a:t>
                </a:r>
                <a:r>
                  <a:rPr lang="ru-RU" dirty="0"/>
                  <a:t>Претендент случайно выбирает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ru-RU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groupChr>
                      <m:groupChrPr>
                        <m:chr m:val="←"/>
                        <m:vertJc m:val="bot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groupCh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  <a:r>
                  <a:rPr lang="ru-RU" dirty="0"/>
                  <a:t>и отправляет противнику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ru-RU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ru-RU" dirty="0" smtClean="0"/>
                  <a:t>Обозначим игру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ru-RU" dirty="0" smtClean="0"/>
                  <a:t> первые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ru-RU" dirty="0" smtClean="0"/>
                  <a:t> передаваемых элементов случайные, остальные – псевдослучайные.</a:t>
                </a:r>
                <a:endParaRPr lang="en-US" dirty="0"/>
              </a:p>
              <a:p>
                <a:pPr marL="0" indent="0">
                  <a:buNone/>
                </a:pPr>
                <a:endParaRPr lang="ru-RU" dirty="0"/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895850"/>
              </a:xfrm>
              <a:blipFill rotWithShape="0">
                <a:blip r:embed="rId2"/>
                <a:stretch>
                  <a:fillRect l="-1043" t="-248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0319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Скругленный прямоугольник 17"/>
          <p:cNvSpPr/>
          <p:nvPr/>
        </p:nvSpPr>
        <p:spPr>
          <a:xfrm>
            <a:off x="824997" y="3234681"/>
            <a:ext cx="10542006" cy="645647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Параллельная конструкция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ru-RU" dirty="0" smtClean="0"/>
                  <a:t>Пусть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ru-RU" dirty="0" smtClean="0"/>
                  <a:t> – эффективный противник в игре против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ru-RU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r>
                  <a:rPr lang="ru-RU" dirty="0" smtClean="0"/>
                  <a:t>В эксперименте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ru-RU" dirty="0" smtClean="0"/>
                  <a:t> игра выглядит следующим образом</a:t>
                </a:r>
                <a:r>
                  <a:rPr lang="en-US" dirty="0" smtClean="0"/>
                  <a:t>:</a:t>
                </a:r>
              </a:p>
              <a:p>
                <a:pPr marL="0" indent="0">
                  <a:buNone/>
                </a:pPr>
                <a:r>
                  <a:rPr lang="ru-RU" dirty="0" smtClean="0"/>
                  <a:t>Обозначим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ru-RU" dirty="0" smtClean="0"/>
                  <a:t> - вероятность того, что в эксперименте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ru-RU" dirty="0" smtClean="0"/>
                  <a:t> величина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ru-RU" dirty="0" smtClean="0"/>
                  <a:t>.</a:t>
                </a:r>
              </a:p>
              <a:p>
                <a:pPr marL="0" indent="0">
                  <a:buNone/>
                </a:pPr>
                <a:r>
                  <a:rPr lang="ru-RU" dirty="0" smtClean="0"/>
                  <a:t>Тогда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𝑃𝑅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𝑎𝑑𝑣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ru-RU" dirty="0" smtClean="0"/>
                  <a:t> </a:t>
                </a:r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1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6</a:t>
            </a:fld>
            <a:endParaRPr lang="ru-RU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72444" y="4686054"/>
            <a:ext cx="4691372" cy="167029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/>
            <a:r>
              <a:rPr lang="en-US"/>
              <a:t>Chal.</a:t>
            </a:r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578109" y="5542686"/>
            <a:ext cx="49433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7"/>
              <p:cNvSpPr>
                <a:spLocks noChangeArrowheads="1"/>
              </p:cNvSpPr>
              <p:nvPr/>
            </p:nvSpPr>
            <p:spPr bwMode="auto">
              <a:xfrm>
                <a:off x="8173156" y="4654357"/>
                <a:ext cx="1498999" cy="1776657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pPr algn="ctr"/>
                <a:r>
                  <a:rPr lang="en-US" dirty="0"/>
                  <a:t>Adv.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7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173156" y="4654357"/>
                <a:ext cx="1498999" cy="1776657"/>
              </a:xfrm>
              <a:prstGeom prst="rect">
                <a:avLst/>
              </a:prstGeom>
              <a:blipFill rotWithShape="0">
                <a:blip r:embed="rId3"/>
                <a:stretch>
                  <a:fillRect t="-1706"/>
                </a:stretch>
              </a:blip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Group 20"/>
          <p:cNvGrpSpPr>
            <a:grpSpLocks/>
          </p:cNvGrpSpPr>
          <p:nvPr/>
        </p:nvGrpSpPr>
        <p:grpSpPr bwMode="auto">
          <a:xfrm>
            <a:off x="5842537" y="4823857"/>
            <a:ext cx="2330619" cy="425054"/>
            <a:chOff x="1736" y="2066"/>
            <a:chExt cx="2392" cy="357"/>
          </a:xfrm>
        </p:grpSpPr>
        <p:sp>
          <p:nvSpPr>
            <p:cNvPr id="9" name="Line 13"/>
            <p:cNvSpPr>
              <a:spLocks noChangeShapeType="1"/>
            </p:cNvSpPr>
            <p:nvPr/>
          </p:nvSpPr>
          <p:spPr bwMode="auto">
            <a:xfrm>
              <a:off x="1776" y="2410"/>
              <a:ext cx="2352" cy="0"/>
            </a:xfrm>
            <a:prstGeom prst="line">
              <a:avLst/>
            </a:prstGeom>
            <a:noFill/>
            <a:ln w="38100" cmpd="sng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 Box 14"/>
                <p:cNvSpPr txBox="1">
                  <a:spLocks noChangeArrowheads="1"/>
                </p:cNvSpPr>
                <p:nvPr/>
              </p:nvSpPr>
              <p:spPr bwMode="auto">
                <a:xfrm>
                  <a:off x="1736" y="2066"/>
                  <a:ext cx="2271" cy="35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ru-RU" sz="20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10" name="Text 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1736" y="2066"/>
                  <a:ext cx="2271" cy="357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b="-10000"/>
                  </a:stretch>
                </a:blipFill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1" name="Group 22"/>
          <p:cNvGrpSpPr>
            <a:grpSpLocks/>
          </p:cNvGrpSpPr>
          <p:nvPr/>
        </p:nvGrpSpPr>
        <p:grpSpPr bwMode="auto">
          <a:xfrm>
            <a:off x="9663731" y="5542686"/>
            <a:ext cx="2184404" cy="461962"/>
            <a:chOff x="4173" y="3024"/>
            <a:chExt cx="1376" cy="388"/>
          </a:xfrm>
        </p:grpSpPr>
        <p:sp>
          <p:nvSpPr>
            <p:cNvPr id="12" name="Line 16"/>
            <p:cNvSpPr>
              <a:spLocks noChangeShapeType="1"/>
            </p:cNvSpPr>
            <p:nvPr/>
          </p:nvSpPr>
          <p:spPr bwMode="auto">
            <a:xfrm flipV="1">
              <a:off x="4173" y="3024"/>
              <a:ext cx="39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 Box 17"/>
                <p:cNvSpPr txBox="1">
                  <a:spLocks noChangeArrowheads="1"/>
                </p:cNvSpPr>
                <p:nvPr/>
              </p:nvSpPr>
              <p:spPr bwMode="auto">
                <a:xfrm>
                  <a:off x="4568" y="3024"/>
                  <a:ext cx="981" cy="388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’∈ {0,1}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53" name="Text Box 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4568" y="3024"/>
                  <a:ext cx="981" cy="388"/>
                </a:xfrm>
                <a:prstGeom prst="rect">
                  <a:avLst/>
                </a:prstGeom>
                <a:blipFill>
                  <a:blip r:embed="rId7"/>
                  <a:stretch>
                    <a:fillRect r="-781" b="-17105"/>
                  </a:stretch>
                </a:blipFill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4" name="Rectangle 18"/>
          <p:cNvSpPr>
            <a:spLocks noChangeArrowheads="1"/>
          </p:cNvSpPr>
          <p:nvPr/>
        </p:nvSpPr>
        <p:spPr bwMode="auto">
          <a:xfrm>
            <a:off x="838200" y="4457453"/>
            <a:ext cx="8960516" cy="2112679"/>
          </a:xfrm>
          <a:prstGeom prst="rect">
            <a:avLst/>
          </a:prstGeom>
          <a:noFill/>
          <a:ln w="38100">
            <a:solidFill>
              <a:schemeClr val="folHlink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 Box 13"/>
              <p:cNvSpPr txBox="1">
                <a:spLocks noChangeArrowheads="1"/>
              </p:cNvSpPr>
              <p:nvPr/>
            </p:nvSpPr>
            <p:spPr bwMode="auto">
              <a:xfrm>
                <a:off x="1151467" y="4971804"/>
                <a:ext cx="4612349" cy="49654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groupChr>
                        <m:groupChrPr>
                          <m:chr m:val="←"/>
                          <m:vertJc m:val="bot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groupChr>
                      <m:r>
                        <a:rPr lang="en-US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ru-RU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≥</m:t>
                          </m:r>
                          <m:r>
                            <m:rPr>
                              <m:sty m:val="p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groupChr>
                        <m:groupChrPr>
                          <m:chr m:val="←"/>
                          <m:vertJc m:val="bot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groupCh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  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&gt;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</m:oMath>
                  </m:oMathPara>
                </a14:m>
                <a:endParaRPr lang="en-US" b="0" dirty="0" smtClean="0"/>
              </a:p>
            </p:txBody>
          </p:sp>
        </mc:Choice>
        <mc:Fallback>
          <p:sp>
            <p:nvSpPr>
              <p:cNvPr id="15" name="Text 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151467" y="4971804"/>
                <a:ext cx="4612349" cy="496546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 Box 6"/>
              <p:cNvSpPr txBox="1">
                <a:spLocks noChangeArrowheads="1"/>
              </p:cNvSpPr>
              <p:nvPr/>
            </p:nvSpPr>
            <p:spPr bwMode="auto">
              <a:xfrm>
                <a:off x="192660" y="5312002"/>
                <a:ext cx="369460" cy="4616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𝑗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6" name="Text 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92660" y="5312002"/>
                <a:ext cx="369460" cy="461665"/>
              </a:xfrm>
              <a:prstGeom prst="rect">
                <a:avLst/>
              </a:prstGeom>
              <a:blipFill rotWithShape="0">
                <a:blip r:embed="rId9"/>
                <a:stretch>
                  <a:fillRect l="-3333" r="-3333" b="-17105"/>
                </a:stretch>
              </a:blip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57466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Параллельная</a:t>
            </a:r>
            <a:r>
              <a:rPr lang="en-US" dirty="0" smtClean="0"/>
              <a:t> </a:t>
            </a:r>
            <a:r>
              <a:rPr lang="ru-RU" dirty="0"/>
              <a:t>конструкция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678726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ru-RU" dirty="0" smtClean="0"/>
                  <a:t>Построим алгоритм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ru-RU" dirty="0" smtClean="0"/>
                  <a:t> в игре против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ru-RU" dirty="0" smtClean="0"/>
                  <a:t> следующим образом</a:t>
                </a:r>
                <a:r>
                  <a:rPr lang="en-US" dirty="0" smtClean="0"/>
                  <a:t>:</a:t>
                </a:r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678726"/>
              </a:xfrm>
              <a:blipFill rotWithShape="0">
                <a:blip r:embed="rId2"/>
                <a:stretch>
                  <a:fillRect l="-1043" t="-1339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7</a:t>
            </a:fld>
            <a:endParaRPr lang="ru-RU"/>
          </a:p>
        </p:txBody>
      </p:sp>
      <p:sp>
        <p:nvSpPr>
          <p:cNvPr id="19" name="Rectangle 4"/>
          <p:cNvSpPr>
            <a:spLocks noChangeArrowheads="1"/>
          </p:cNvSpPr>
          <p:nvPr/>
        </p:nvSpPr>
        <p:spPr bwMode="auto">
          <a:xfrm>
            <a:off x="6186401" y="3059289"/>
            <a:ext cx="4782480" cy="3065391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/>
          <a:lstStyle/>
          <a:p>
            <a:pPr algn="ctr"/>
            <a:r>
              <a:rPr lang="en-US" dirty="0" smtClean="0"/>
              <a:t>Adv. B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7"/>
              <p:cNvSpPr>
                <a:spLocks noChangeArrowheads="1"/>
              </p:cNvSpPr>
              <p:nvPr/>
            </p:nvSpPr>
            <p:spPr bwMode="auto">
              <a:xfrm>
                <a:off x="9429638" y="4370248"/>
                <a:ext cx="1312027" cy="1620977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pPr algn="ctr"/>
                <a:r>
                  <a:rPr lang="en-US" dirty="0"/>
                  <a:t>Adv.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1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9429638" y="4370248"/>
                <a:ext cx="1312027" cy="1620977"/>
              </a:xfrm>
              <a:prstGeom prst="rect">
                <a:avLst/>
              </a:prstGeom>
              <a:blipFill rotWithShape="0">
                <a:blip r:embed="rId3"/>
                <a:stretch>
                  <a:fillRect t="-1866"/>
                </a:stretch>
              </a:blip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2" name="Group 20"/>
          <p:cNvGrpSpPr>
            <a:grpSpLocks/>
          </p:cNvGrpSpPr>
          <p:nvPr/>
        </p:nvGrpSpPr>
        <p:grpSpPr bwMode="auto">
          <a:xfrm>
            <a:off x="7099019" y="5110591"/>
            <a:ext cx="2330619" cy="425054"/>
            <a:chOff x="1736" y="2066"/>
            <a:chExt cx="2392" cy="357"/>
          </a:xfrm>
        </p:grpSpPr>
        <p:sp>
          <p:nvSpPr>
            <p:cNvPr id="23" name="Line 13"/>
            <p:cNvSpPr>
              <a:spLocks noChangeShapeType="1"/>
            </p:cNvSpPr>
            <p:nvPr/>
          </p:nvSpPr>
          <p:spPr bwMode="auto">
            <a:xfrm>
              <a:off x="1776" y="2410"/>
              <a:ext cx="2352" cy="0"/>
            </a:xfrm>
            <a:prstGeom prst="line">
              <a:avLst/>
            </a:prstGeom>
            <a:noFill/>
            <a:ln w="38100" cmpd="sng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 Box 14"/>
                <p:cNvSpPr txBox="1">
                  <a:spLocks noChangeArrowheads="1"/>
                </p:cNvSpPr>
                <p:nvPr/>
              </p:nvSpPr>
              <p:spPr bwMode="auto">
                <a:xfrm>
                  <a:off x="1736" y="2066"/>
                  <a:ext cx="2271" cy="35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ru-RU" sz="20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sz="20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0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24" name="Text 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1736" y="2066"/>
                  <a:ext cx="2271" cy="357"/>
                </a:xfrm>
                <a:prstGeom prst="rect">
                  <a:avLst/>
                </a:prstGeom>
                <a:blipFill>
                  <a:blip r:embed="rId4"/>
                  <a:stretch>
                    <a:fillRect b="-10000"/>
                  </a:stretch>
                </a:blipFill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5" name="Group 22"/>
          <p:cNvGrpSpPr>
            <a:grpSpLocks/>
          </p:cNvGrpSpPr>
          <p:nvPr/>
        </p:nvGrpSpPr>
        <p:grpSpPr bwMode="auto">
          <a:xfrm>
            <a:off x="10741665" y="4469780"/>
            <a:ext cx="893059" cy="502443"/>
            <a:chOff x="4173" y="2602"/>
            <a:chExt cx="415" cy="422"/>
          </a:xfrm>
        </p:grpSpPr>
        <p:sp>
          <p:nvSpPr>
            <p:cNvPr id="26" name="Line 16"/>
            <p:cNvSpPr>
              <a:spLocks noChangeShapeType="1"/>
            </p:cNvSpPr>
            <p:nvPr/>
          </p:nvSpPr>
          <p:spPr bwMode="auto">
            <a:xfrm flipV="1">
              <a:off x="4173" y="3024"/>
              <a:ext cx="39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" name="Text Box 17"/>
                <p:cNvSpPr txBox="1">
                  <a:spLocks noChangeArrowheads="1"/>
                </p:cNvSpPr>
                <p:nvPr/>
              </p:nvSpPr>
              <p:spPr bwMode="auto">
                <a:xfrm>
                  <a:off x="4281" y="2602"/>
                  <a:ext cx="307" cy="388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’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7" name="Text Box 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4281" y="2602"/>
                  <a:ext cx="307" cy="388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8" name="Rectangle 18"/>
          <p:cNvSpPr>
            <a:spLocks noChangeArrowheads="1"/>
          </p:cNvSpPr>
          <p:nvPr/>
        </p:nvSpPr>
        <p:spPr bwMode="auto">
          <a:xfrm>
            <a:off x="1182064" y="2968978"/>
            <a:ext cx="9937491" cy="3387372"/>
          </a:xfrm>
          <a:prstGeom prst="rect">
            <a:avLst/>
          </a:prstGeom>
          <a:noFill/>
          <a:ln w="38100">
            <a:solidFill>
              <a:schemeClr val="folHlink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1" name="Rectangle 4"/>
          <p:cNvSpPr>
            <a:spLocks noChangeArrowheads="1"/>
          </p:cNvSpPr>
          <p:nvPr/>
        </p:nvSpPr>
        <p:spPr bwMode="auto">
          <a:xfrm>
            <a:off x="1405096" y="3182004"/>
            <a:ext cx="2879002" cy="1188244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/>
            <a:r>
              <a:rPr lang="en-US"/>
              <a:t>Chal.</a:t>
            </a:r>
          </a:p>
        </p:txBody>
      </p:sp>
      <p:sp>
        <p:nvSpPr>
          <p:cNvPr id="32" name="Line 5"/>
          <p:cNvSpPr>
            <a:spLocks noChangeShapeType="1"/>
          </p:cNvSpPr>
          <p:nvPr/>
        </p:nvSpPr>
        <p:spPr bwMode="auto">
          <a:xfrm>
            <a:off x="913017" y="3729383"/>
            <a:ext cx="492078" cy="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grpSp>
        <p:nvGrpSpPr>
          <p:cNvPr id="33" name="Group 20"/>
          <p:cNvGrpSpPr>
            <a:grpSpLocks/>
          </p:cNvGrpSpPr>
          <p:nvPr/>
        </p:nvGrpSpPr>
        <p:grpSpPr bwMode="auto">
          <a:xfrm>
            <a:off x="4383837" y="3284089"/>
            <a:ext cx="1797369" cy="445295"/>
            <a:chOff x="1776" y="2036"/>
            <a:chExt cx="2352" cy="374"/>
          </a:xfrm>
        </p:grpSpPr>
        <p:sp>
          <p:nvSpPr>
            <p:cNvPr id="34" name="Line 13"/>
            <p:cNvSpPr>
              <a:spLocks noChangeShapeType="1"/>
            </p:cNvSpPr>
            <p:nvPr/>
          </p:nvSpPr>
          <p:spPr bwMode="auto">
            <a:xfrm>
              <a:off x="1776" y="2410"/>
              <a:ext cx="2352" cy="0"/>
            </a:xfrm>
            <a:prstGeom prst="line">
              <a:avLst/>
            </a:prstGeom>
            <a:noFill/>
            <a:ln w="38100" cmpd="sng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" name="Text Box 14"/>
                <p:cNvSpPr txBox="1">
                  <a:spLocks noChangeArrowheads="1"/>
                </p:cNvSpPr>
                <p:nvPr/>
              </p:nvSpPr>
              <p:spPr bwMode="auto">
                <a:xfrm>
                  <a:off x="2840" y="2036"/>
                  <a:ext cx="484" cy="336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oMath>
                    </m:oMathPara>
                  </a14:m>
                  <a:endParaRPr lang="en-US" sz="2000" dirty="0">
                    <a:solidFill>
                      <a:srgbClr val="00B050"/>
                    </a:solidFill>
                  </a:endParaRPr>
                </a:p>
              </p:txBody>
            </p:sp>
          </mc:Choice>
          <mc:Fallback xmlns="">
            <p:sp>
              <p:nvSpPr>
                <p:cNvPr id="35" name="Text 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840" y="2036"/>
                  <a:ext cx="484" cy="336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 Box 13"/>
              <p:cNvSpPr txBox="1">
                <a:spLocks noChangeArrowheads="1"/>
              </p:cNvSpPr>
              <p:nvPr/>
            </p:nvSpPr>
            <p:spPr bwMode="auto">
              <a:xfrm>
                <a:off x="1493453" y="3467753"/>
                <a:ext cx="2672950" cy="101207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>
                <a:spAutoFit/>
              </a:bodyPr>
              <a:lstStyle/>
              <a:p>
                <a:r>
                  <a:rPr lang="en-US" b="0" dirty="0" smtClean="0"/>
                  <a:t>If: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=0: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  <m:groupChr>
                      <m:groupChrPr>
                        <m:chr m:val="←"/>
                        <m:vertJc m:val="bot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groupChr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</m:d>
                  </m:oMath>
                </a14:m>
                <a:endParaRPr lang="en-US" b="0" dirty="0" smtClean="0"/>
              </a:p>
              <a:p>
                <a:r>
                  <a:rPr lang="en-US" dirty="0" smtClean="0"/>
                  <a:t>Else:        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𝑟</m:t>
                    </m:r>
                    <m:groupChr>
                      <m:groupChrPr>
                        <m:chr m:val="←"/>
                        <m:vertJc m:val="bot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groupChr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endParaRPr lang="en-US" b="1" baseline="-25000" dirty="0">
                  <a:cs typeface="Arial" charset="0"/>
                  <a:sym typeface="Symbol" pitchFamily="18" charset="2"/>
                </a:endParaRPr>
              </a:p>
              <a:p>
                <a:endParaRPr lang="en-US" sz="1600" b="1" baseline="-25000" dirty="0">
                  <a:cs typeface="Arial" charset="0"/>
                  <a:sym typeface="Symbol" pitchFamily="18" charset="2"/>
                </a:endParaRPr>
              </a:p>
            </p:txBody>
          </p:sp>
        </mc:Choice>
        <mc:Fallback xmlns="">
          <p:sp>
            <p:nvSpPr>
              <p:cNvPr id="36" name="Text 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493453" y="3467753"/>
                <a:ext cx="2672950" cy="1012072"/>
              </a:xfrm>
              <a:prstGeom prst="rect">
                <a:avLst/>
              </a:prstGeom>
              <a:blipFill rotWithShape="0">
                <a:blip r:embed="rId7"/>
                <a:stretch>
                  <a:fillRect l="-2055"/>
                </a:stretch>
              </a:blip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Прямоугольник 36"/>
              <p:cNvSpPr/>
              <p:nvPr/>
            </p:nvSpPr>
            <p:spPr>
              <a:xfrm>
                <a:off x="6269232" y="3257805"/>
                <a:ext cx="3721435" cy="176279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𝑤</m:t>
                    </m:r>
                    <m:groupChr>
                      <m:groupChrPr>
                        <m:chr m:val="←"/>
                        <m:vertJc m:val="bot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groupChr>
                  </m:oMath>
                </a14:m>
                <a:r>
                  <a:rPr lang="en-US" dirty="0"/>
                  <a:t>{1,…,n</a:t>
                </a:r>
                <a:r>
                  <a:rPr lang="en-US" dirty="0" smtClean="0"/>
                  <a:t>}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groupChr>
                      <m:groupChrPr>
                        <m:chr m:val="←"/>
                        <m:vertJc m:val="bot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groupChr>
                    <m:r>
                      <m:rPr>
                        <m:nor/>
                      </m:rPr>
                      <a:rPr lang="en-US" b="0" i="1" smtClean="0">
                        <a:latin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i="1" dirty="0" smtClean="0"/>
                  <a:t>,…,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groupChr>
                      <m:groupChrPr>
                        <m:chr m:val="←"/>
                        <m:vertJc m:val="bot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groupChr>
                    <m:r>
                      <m:rPr>
                        <m:nor/>
                      </m:rPr>
                      <a:rPr lang="en-US" i="1">
                        <a:latin typeface="Cambria Math" panose="02040503050406030204" pitchFamily="18" charset="0"/>
                      </a:rPr>
                      <m:t>R</m:t>
                    </m:r>
                  </m:oMath>
                </a14:m>
                <a:endParaRPr lang="en-US" i="1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←</m:t>
                    </m:r>
                    <m:r>
                      <a:rPr lang="en-US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i="1" dirty="0" smtClean="0"/>
                  <a:t>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+1 </m:t>
                        </m:r>
                      </m:sub>
                    </m:sSub>
                    <m:groupChr>
                      <m:groupChrPr>
                        <m:chr m:val="←"/>
                        <m:vertJc m:val="bot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groupChr>
                    <m:r>
                      <m:rPr>
                        <m:nor/>
                      </m:rPr>
                      <a:rPr lang="en-US" b="0" i="1" smtClean="0">
                        <a:latin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…, </m:t>
                    </m:r>
                  </m:oMath>
                </a14:m>
                <a:r>
                  <a:rPr lang="en-US" b="0" i="0" dirty="0" smtClean="0">
                    <a:latin typeface="+mj-lt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groupChr>
                      <m:groupChrPr>
                        <m:chr m:val="←"/>
                        <m:vertJc m:val="bot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groupChr>
                    <m:r>
                      <m:rPr>
                        <m:nor/>
                      </m:rPr>
                      <a:rPr lang="en-US" i="1">
                        <a:latin typeface="Cambria Math" panose="02040503050406030204" pitchFamily="18" charset="0"/>
                      </a:rPr>
                      <m:t>R</m:t>
                    </m:r>
                  </m:oMath>
                </a14:m>
                <a:endParaRPr lang="en-US" i="1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←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,…</m:t>
                    </m:r>
                  </m:oMath>
                </a14:m>
                <a:r>
                  <a:rPr lang="en-US" b="0" i="0" dirty="0" smtClean="0">
                    <a:latin typeface="+mj-lt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←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i="1" dirty="0"/>
              </a:p>
            </p:txBody>
          </p:sp>
        </mc:Choice>
        <mc:Fallback xmlns="">
          <p:sp>
            <p:nvSpPr>
              <p:cNvPr id="37" name="Прямоугольник 3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9232" y="3257805"/>
                <a:ext cx="3721435" cy="1762790"/>
              </a:xfrm>
              <a:prstGeom prst="rect">
                <a:avLst/>
              </a:prstGeom>
              <a:blipFill>
                <a:blip r:embed="rId8"/>
                <a:stretch>
                  <a:fillRect b="-448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 Box 6"/>
              <p:cNvSpPr txBox="1">
                <a:spLocks noChangeArrowheads="1"/>
              </p:cNvSpPr>
              <p:nvPr/>
            </p:nvSpPr>
            <p:spPr bwMode="auto">
              <a:xfrm>
                <a:off x="610044" y="3236920"/>
                <a:ext cx="427040" cy="4616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8" name="Text 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10044" y="3236920"/>
                <a:ext cx="427040" cy="461665"/>
              </a:xfrm>
              <a:prstGeom prst="rect">
                <a:avLst/>
              </a:prstGeom>
              <a:blipFill rotWithShape="0">
                <a:blip r:embed="rId9"/>
                <a:stretch>
                  <a:fillRect/>
                </a:stretch>
              </a:blip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46962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кругленный прямоугольник 4"/>
          <p:cNvSpPr/>
          <p:nvPr/>
        </p:nvSpPr>
        <p:spPr>
          <a:xfrm>
            <a:off x="811794" y="4001294"/>
            <a:ext cx="10542006" cy="217566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Параллельная</a:t>
            </a:r>
            <a:r>
              <a:rPr lang="en-US" dirty="0"/>
              <a:t> </a:t>
            </a:r>
            <a:r>
              <a:rPr lang="ru-RU" dirty="0"/>
              <a:t>конструкция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ru-RU" dirty="0" smtClean="0"/>
                  <a:t>Пусть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r>
                  <a:rPr lang="ru-RU" dirty="0" smtClean="0"/>
                  <a:t> - событие того, что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ru-RU" dirty="0" smtClean="0"/>
                  <a:t>, в эксперименте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ru-RU" dirty="0" smtClean="0"/>
                  <a:t> игры противника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ru-RU" dirty="0" smtClean="0"/>
                  <a:t>.</a:t>
                </a:r>
              </a:p>
              <a:p>
                <a:pPr marL="0" indent="0">
                  <a:buNone/>
                </a:pPr>
                <a:r>
                  <a:rPr lang="ru-RU" dirty="0" smtClean="0"/>
                  <a:t>Заметим, что для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 smtClean="0"/>
                  <a:t> </a:t>
                </a:r>
              </a:p>
              <a:p>
                <a:r>
                  <a:rPr lang="ru-RU" dirty="0" smtClean="0"/>
                  <a:t>Эксперимент 0 эквивалентен игре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dirty="0" smtClean="0"/>
              </a:p>
              <a:p>
                <a:r>
                  <a:rPr lang="ru-RU" dirty="0"/>
                  <a:t>Эксперимент </a:t>
                </a:r>
                <a:r>
                  <a:rPr lang="en-US" dirty="0" smtClean="0"/>
                  <a:t>1</a:t>
                </a:r>
                <a:r>
                  <a:rPr lang="ru-RU" dirty="0" smtClean="0"/>
                  <a:t> </a:t>
                </a:r>
                <a:r>
                  <a:rPr lang="ru-RU" dirty="0"/>
                  <a:t>эквивалентен игре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ru-RU" dirty="0" smtClean="0"/>
                  <a:t>Тогда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Pr</m:t>
                        </m:r>
                      </m:fName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Pr</m:t>
                        </m:r>
                      </m:fName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b="0" i="0" dirty="0" smtClean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b="0" i="0" dirty="0" smtClean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Pr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Pr</m:t>
                              </m:r>
                            </m:fName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𝑊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</m:e>
                          </m:func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Pr</m:t>
                              </m:r>
                            </m:fName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</m:e>
                          </m:func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den>
                              </m:f>
                              <m:func>
                                <m:func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panose="02040503050406030204" pitchFamily="18" charset="0"/>
                                    </a:rPr>
                                    <m:t>Pr</m:t>
                                  </m:r>
                                </m:fName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𝑊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</m:e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=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nary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nary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Pr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func>
                                <m:func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panose="02040503050406030204" pitchFamily="18" charset="0"/>
                                    </a:rPr>
                                    <m:t>Pr</m:t>
                                  </m:r>
                                </m:fName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𝑊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=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</m:d>
                                </m:e>
                              </m:func>
                              <m:func>
                                <m:func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panose="02040503050406030204" pitchFamily="18" charset="0"/>
                                    </a:rPr>
                                    <m:t>Pr</m:t>
                                  </m:r>
                                </m:fName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=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</m:d>
                                </m:e>
                              </m:func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nary>
                                <m:naryPr>
                                  <m:chr m:val="∑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f>
                                    <m:f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den>
                                  </m:f>
                                  <m:func>
                                    <m:func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>
                                          <a:latin typeface="Cambria Math" panose="02040503050406030204" pitchFamily="18" charset="0"/>
                                        </a:rPr>
                                        <m:t>Pr</m:t>
                                      </m:r>
                                    </m:fName>
                                    <m:e>
                                      <m:d>
                                        <m:dPr>
                                          <m:begChr m:val="["/>
                                          <m:endChr m:val="]"/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𝑊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</m:sub>
                                          </m:sSub>
                                        </m:e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𝑤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=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e>
                                      </m:d>
                                    </m:e>
                                  </m:func>
                                </m:e>
                              </m:nary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den>
                              </m:f>
                            </m:e>
                          </m:nary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func>
                    </m:oMath>
                  </m:oMathPara>
                </a14:m>
                <a:endParaRPr lang="ru-RU" dirty="0" smtClean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928" t="-32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4842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кругленный прямоугольник 4"/>
          <p:cNvSpPr/>
          <p:nvPr/>
        </p:nvSpPr>
        <p:spPr>
          <a:xfrm>
            <a:off x="721483" y="1690688"/>
            <a:ext cx="10542006" cy="255393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Параллельная</a:t>
            </a:r>
            <a:r>
              <a:rPr lang="en-US" dirty="0"/>
              <a:t> </a:t>
            </a:r>
            <a:r>
              <a:rPr lang="ru-RU" dirty="0"/>
              <a:t>конструкция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Pr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Pr</m:t>
                              </m:r>
                            </m:fName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𝑊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</m:e>
                          </m:func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Pr</m:t>
                              </m:r>
                            </m:fName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</m:e>
                          </m:func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</m:t>
                          </m:r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den>
                              </m:f>
                              <m:func>
                                <m:func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panose="02040503050406030204" pitchFamily="18" charset="0"/>
                                    </a:rPr>
                                    <m:t>Pr</m:t>
                                  </m:r>
                                </m:fName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𝑊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</m:e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=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nary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nary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Pr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</m:t>
                          </m:r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func>
                                <m:func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panose="02040503050406030204" pitchFamily="18" charset="0"/>
                                    </a:rPr>
                                    <m:t>Pr</m:t>
                                  </m:r>
                                </m:fName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𝑊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=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</m:d>
                                </m:e>
                              </m:func>
                              <m:func>
                                <m:func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panose="02040503050406030204" pitchFamily="18" charset="0"/>
                                    </a:rPr>
                                    <m:t>Pr</m:t>
                                  </m:r>
                                </m:fName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=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</m:d>
                                </m:e>
                              </m:func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nary>
                                <m:naryPr>
                                  <m:chr m:val="∑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f>
                                    <m:f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den>
                                  </m:f>
                                  <m:func>
                                    <m:func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>
                                          <a:latin typeface="Cambria Math" panose="02040503050406030204" pitchFamily="18" charset="0"/>
                                        </a:rPr>
                                        <m:t>Pr</m:t>
                                      </m:r>
                                    </m:fName>
                                    <m:e>
                                      <m:d>
                                        <m:dPr>
                                          <m:begChr m:val="["/>
                                          <m:endChr m:val="]"/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𝑊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</m:sub>
                                          </m:sSub>
                                        </m:e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𝑤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=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e>
                                      </m:d>
                                    </m:e>
                                  </m:func>
                                </m:e>
                              </m:nary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den>
                              </m:f>
                            </m:e>
                          </m:nary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func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𝑃𝑅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𝑎𝑑𝑣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𝑃𝑅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𝑎𝑑𝑣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Pr</m:t>
                              </m:r>
                            </m:fName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𝑊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Pr</m:t>
                              </m:r>
                            </m:fName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𝑊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n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|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|</m:t>
                      </m:r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𝑃𝑅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𝑎𝑑𝑣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⊲</m:t>
                    </m:r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7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3DDDB-F8F7-4D64-A7FD-3F3D61C1949F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4998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2114</TotalTime>
  <Words>1237</Words>
  <Application>Microsoft Office PowerPoint</Application>
  <PresentationFormat>Широкоэкранный</PresentationFormat>
  <Paragraphs>291</Paragraphs>
  <Slides>36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36</vt:i4>
      </vt:variant>
    </vt:vector>
  </HeadingPairs>
  <TitlesOfParts>
    <vt:vector size="42" baseType="lpstr">
      <vt:lpstr>Arial</vt:lpstr>
      <vt:lpstr>Calibri</vt:lpstr>
      <vt:lpstr>Calibri Light</vt:lpstr>
      <vt:lpstr>Cambria Math</vt:lpstr>
      <vt:lpstr>Symbol</vt:lpstr>
      <vt:lpstr>Тема Office</vt:lpstr>
      <vt:lpstr>Прикладная Криптография: Симметричные криптосистемы Практические аспекты</vt:lpstr>
      <vt:lpstr>Композиция генераторов</vt:lpstr>
      <vt:lpstr>Параллельная конструкция</vt:lpstr>
      <vt:lpstr>Параллельная конструкция</vt:lpstr>
      <vt:lpstr>Параллельная конструкция</vt:lpstr>
      <vt:lpstr>Параллельная конструкция</vt:lpstr>
      <vt:lpstr>Параллельная конструкция</vt:lpstr>
      <vt:lpstr>Параллельная конструкция</vt:lpstr>
      <vt:lpstr>Параллельная конструкция</vt:lpstr>
      <vt:lpstr>Последовательная конструкция</vt:lpstr>
      <vt:lpstr>Последовательная конструкция</vt:lpstr>
      <vt:lpstr>Последовательная конструкция</vt:lpstr>
      <vt:lpstr>LCG (Linear Cong. Generator)</vt:lpstr>
      <vt:lpstr>LFSR – Linear feedback shift register</vt:lpstr>
      <vt:lpstr>CSS</vt:lpstr>
      <vt:lpstr>CSS</vt:lpstr>
      <vt:lpstr>Использование Nonce</vt:lpstr>
      <vt:lpstr>WEP, или как не надо использовать nonce в поточных шифрах</vt:lpstr>
      <vt:lpstr>Salsa</vt:lpstr>
      <vt:lpstr>Salsa20 и стойкость</vt:lpstr>
      <vt:lpstr>Генерация случайных чисел</vt:lpstr>
      <vt:lpstr>Главное правило реализации криптографии</vt:lpstr>
      <vt:lpstr>Главное правило реализации криптографии</vt:lpstr>
      <vt:lpstr>… но тогда я придумаю свой протокол!</vt:lpstr>
      <vt:lpstr>… тут недавно выяснил что придумали новый алгоритм</vt:lpstr>
      <vt:lpstr>Blockchains Everywhere - A Use-case of Blockchains in the Pharma Supply-Chain </vt:lpstr>
      <vt:lpstr>…но тогда я хотя бы напишу реализацию!</vt:lpstr>
      <vt:lpstr>Уязвимости в коде (Apple “goto fail”, 2014)</vt:lpstr>
      <vt:lpstr>Уязвимости в коде (Apple “goto fail”, 2014)</vt:lpstr>
      <vt:lpstr>Уязвимости в других местах</vt:lpstr>
      <vt:lpstr>О важности обновлений</vt:lpstr>
      <vt:lpstr>Тогда зачем этот курс? (в практическом смысле)</vt:lpstr>
      <vt:lpstr>Безопасное программирование</vt:lpstr>
      <vt:lpstr>Проверка входных данных</vt:lpstr>
      <vt:lpstr>Отдельные функции, работа только с массивом байт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Fasjeit</dc:creator>
  <cp:lastModifiedBy>Fasjeit</cp:lastModifiedBy>
  <cp:revision>599</cp:revision>
  <dcterms:created xsi:type="dcterms:W3CDTF">2018-08-24T12:25:18Z</dcterms:created>
  <dcterms:modified xsi:type="dcterms:W3CDTF">2022-10-06T18:29:35Z</dcterms:modified>
</cp:coreProperties>
</file>

<file path=docProps/thumbnail.jpeg>
</file>